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0"/>
  </p:notesMasterIdLst>
  <p:sldIdLst>
    <p:sldId id="256" r:id="rId2"/>
    <p:sldId id="409" r:id="rId3"/>
    <p:sldId id="338" r:id="rId4"/>
    <p:sldId id="339" r:id="rId5"/>
    <p:sldId id="343" r:id="rId6"/>
    <p:sldId id="344" r:id="rId7"/>
    <p:sldId id="351" r:id="rId8"/>
    <p:sldId id="352" r:id="rId9"/>
    <p:sldId id="347" r:id="rId10"/>
    <p:sldId id="350" r:id="rId11"/>
    <p:sldId id="419" r:id="rId12"/>
    <p:sldId id="346" r:id="rId13"/>
    <p:sldId id="418" r:id="rId14"/>
    <p:sldId id="491" r:id="rId15"/>
    <p:sldId id="353" r:id="rId16"/>
    <p:sldId id="354" r:id="rId17"/>
    <p:sldId id="355" r:id="rId18"/>
    <p:sldId id="367" r:id="rId19"/>
    <p:sldId id="368" r:id="rId20"/>
    <p:sldId id="369" r:id="rId21"/>
    <p:sldId id="370" r:id="rId22"/>
    <p:sldId id="422" r:id="rId23"/>
    <p:sldId id="424" r:id="rId24"/>
    <p:sldId id="425" r:id="rId25"/>
    <p:sldId id="426" r:id="rId26"/>
    <p:sldId id="408" r:id="rId27"/>
    <p:sldId id="428" r:id="rId28"/>
    <p:sldId id="429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37" r:id="rId37"/>
    <p:sldId id="356" r:id="rId38"/>
    <p:sldId id="357" r:id="rId39"/>
    <p:sldId id="358" r:id="rId40"/>
    <p:sldId id="359" r:id="rId41"/>
    <p:sldId id="360" r:id="rId42"/>
    <p:sldId id="361" r:id="rId43"/>
    <p:sldId id="363" r:id="rId44"/>
    <p:sldId id="380" r:id="rId45"/>
    <p:sldId id="390" r:id="rId46"/>
    <p:sldId id="391" r:id="rId47"/>
    <p:sldId id="365" r:id="rId48"/>
    <p:sldId id="410" r:id="rId49"/>
    <p:sldId id="364" r:id="rId50"/>
    <p:sldId id="396" r:id="rId51"/>
    <p:sldId id="392" r:id="rId52"/>
    <p:sldId id="393" r:id="rId53"/>
    <p:sldId id="397" r:id="rId54"/>
    <p:sldId id="398" r:id="rId55"/>
    <p:sldId id="399" r:id="rId56"/>
    <p:sldId id="400" r:id="rId57"/>
    <p:sldId id="401" r:id="rId58"/>
    <p:sldId id="494" r:id="rId59"/>
    <p:sldId id="366" r:id="rId60"/>
    <p:sldId id="455" r:id="rId61"/>
    <p:sldId id="456" r:id="rId62"/>
    <p:sldId id="440" r:id="rId63"/>
    <p:sldId id="459" r:id="rId64"/>
    <p:sldId id="441" r:id="rId65"/>
    <p:sldId id="461" r:id="rId66"/>
    <p:sldId id="465" r:id="rId67"/>
    <p:sldId id="464" r:id="rId68"/>
    <p:sldId id="443" r:id="rId69"/>
    <p:sldId id="493" r:id="rId70"/>
    <p:sldId id="478" r:id="rId71"/>
    <p:sldId id="479" r:id="rId72"/>
    <p:sldId id="444" r:id="rId73"/>
    <p:sldId id="473" r:id="rId74"/>
    <p:sldId id="475" r:id="rId75"/>
    <p:sldId id="477" r:id="rId76"/>
    <p:sldId id="423" r:id="rId77"/>
    <p:sldId id="450" r:id="rId78"/>
    <p:sldId id="487" r:id="rId79"/>
    <p:sldId id="489" r:id="rId80"/>
    <p:sldId id="452" r:id="rId81"/>
    <p:sldId id="427" r:id="rId82"/>
    <p:sldId id="490" r:id="rId83"/>
    <p:sldId id="394" r:id="rId84"/>
    <p:sldId id="298" r:id="rId85"/>
    <p:sldId id="395" r:id="rId86"/>
    <p:sldId id="272" r:id="rId87"/>
    <p:sldId id="495" r:id="rId88"/>
    <p:sldId id="438" r:id="rId89"/>
  </p:sldIdLst>
  <p:sldSz cx="18288000" cy="10287000"/>
  <p:notesSz cx="6858000" cy="9144000"/>
  <p:embeddedFontLst>
    <p:embeddedFont>
      <p:font typeface="Nanum Square Bold" panose="020B0600000101010101" charset="-127"/>
      <p:regular r:id="rId91"/>
    </p:embeddedFont>
    <p:embeddedFont>
      <p:font typeface=" Avenir Next Arabic Medium" panose="020B0600000101010101" charset="-78"/>
      <p:regular r:id="rId92"/>
    </p:embeddedFont>
    <p:embeddedFont>
      <p:font typeface=" Avenir Next Arabic Semi-Bold" panose="020B0600000101010101" charset="-78"/>
      <p:regular r:id="rId93"/>
    </p:embeddedFont>
    <p:embeddedFont>
      <p:font typeface="HY견고딕" panose="02030600000101010101" pitchFamily="18" charset="-127"/>
      <p:regular r:id="rId94"/>
    </p:embeddedFont>
    <p:embeddedFont>
      <p:font typeface="맑은 고딕" panose="020B0503020000020004" pitchFamily="50" charset="-127"/>
      <p:regular r:id="rId95"/>
      <p:bold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EF4"/>
    <a:srgbClr val="F5F4F7"/>
    <a:srgbClr val="F1F5FD"/>
    <a:srgbClr val="F0F6FB"/>
    <a:srgbClr val="6C92BB"/>
    <a:srgbClr val="D5E6F0"/>
    <a:srgbClr val="EBF0FA"/>
    <a:srgbClr val="F69A57"/>
    <a:srgbClr val="F98935"/>
    <a:srgbClr val="F8A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22" autoAdjust="0"/>
    <p:restoredTop sz="94622" autoAdjust="0"/>
  </p:normalViewPr>
  <p:slideViewPr>
    <p:cSldViewPr>
      <p:cViewPr varScale="1">
        <p:scale>
          <a:sx n="75" d="100"/>
          <a:sy n="75" d="100"/>
        </p:scale>
        <p:origin x="1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B3D3D-5776-4BCB-AE11-83611C518EC6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B12E7-FB3D-431E-9495-3B9CC2688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98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88E9C-CA99-4580-B33E-E235363D4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6E3FB1-4BEA-405F-AA5E-C110D162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5945A-2B07-46C1-99F8-D7DF08BF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2895-DE1C-4382-8B6F-7DFB83AD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EDEE3-9C28-45A2-8911-DA201A50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7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8042C-DE1E-48C6-AFC6-6C763171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FEB203-530D-43F4-9B4C-AD86E5097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40389-8B66-4B7C-B588-B25DB0C9A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B8767-CB93-4DC7-8EDA-51F1C6AE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334BF5-A651-48B6-9C10-11630240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6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1E337F-E06A-4A10-B399-45676F9BE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E4F3-BACF-4555-9577-5EA2100A3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4B02F9-276F-49EC-81EE-504B3BD1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46C8C-284F-49FE-BB0B-4507BBB5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8B5D8-4D33-4475-9B4C-78CD0A9F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34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0536B-A01F-4635-9F5A-F3937E5C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4592DB-E0B2-4109-B1DE-172CE272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E2E00-B84A-4CCD-9D78-A30554D1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6BD26-A9AF-4499-A6ED-E172A88D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7CC90-945C-4C75-966B-144094BA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3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8D11B-0AD6-4D11-B7AF-0171953E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98400E-8693-4B71-A622-C7BD1A490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DEDC3-0550-47C3-90A6-DF729CAB8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A3262-F748-49A1-9861-DFCC27881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19C546-50D7-45CA-AA9B-7027A25B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4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320CF-E9E6-4F9B-994B-23ADA26A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E72EC-53E9-4AE3-B07E-A7FC6C57A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F8643B-A505-4195-9414-4F444EE71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4B0855-ADA8-415D-A6E7-E0AD16D0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7766D-2F23-4A48-9439-9ABC1477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DB6CA-1EEC-4EA8-A555-ABDBF4C4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BF863-063F-44EE-BF37-3CD84385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4253C-40B9-4012-9FDD-C1946F51F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26C6B-3968-4CF7-9F6F-0A82DC269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F629E3-98F4-4F0F-A5E1-7BEB3C08D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4EAD18-0D9E-49BB-A54A-B08472132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7B52B4-F980-4E7B-96F0-DD5939B8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5856E0-FFDB-46B9-B43F-5BAB94ED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86B661-BE3E-49D4-B2E4-405368C1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72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0F2ED-568C-4A54-A0FB-771D473A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CB6718-DD34-4F08-9C70-42B8A6DA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45130E-A256-4022-ABA8-289B4E95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65BA08-D1F7-445A-B8B6-DF7188DB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4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D76DF7-0377-4082-B28D-F8607567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E9DACD-29C5-43C7-AD3F-0BA46236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BB1F0-B2B1-423B-8F0A-6D55C77C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56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742C0-80B1-4A6A-871E-943A7895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DB90E-3E0D-4AED-8FF0-6149A21F5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DAD7FC-E806-4002-83B3-9E3F9015D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714210-4660-4B75-8839-1BD6A88E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5F804-5892-4FF9-96B9-F58F37EC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441E-BC87-4234-82D4-06F4046D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4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832A2-4B5B-474C-941F-79600E34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8A75AD-DA1D-45E5-9717-962EF73CE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9E1B10-7EC0-452B-BB10-761646605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CC99A1-F60B-4800-9DB3-A8033A44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4293D2-8C32-44CA-AFFB-2887FD7B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8B3EA-16DD-420F-A311-77F40616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2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9DCB70-02D6-4760-AD07-3C1E3ED0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A77DF-F5ED-45A8-BFCC-7EDD1C263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909A9-3801-4ED9-9A8B-0A26BFC18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5FFED-BDEF-4089-8854-805F33073A1A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26A980-469C-495F-84EB-66D510B77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4FB14-6045-4087-8E0E-873F57278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523A1-11B1-4734-94B7-FC011CAEF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72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8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0.png"/><Relationship Id="rId7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81.svg"/><Relationship Id="rId9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47.PNG"/><Relationship Id="rId4" Type="http://schemas.openxmlformats.org/officeDocument/2006/relationships/image" Target="../media/image1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C3FFEE-9659-41A0-94D8-24E02618D9A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CD1326-FE4D-424B-8C50-EF0E7E27A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38100"/>
            <a:ext cx="20193000" cy="10096500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92AE41AC-891C-4E4C-AC12-AC8A1B668407}"/>
              </a:ext>
            </a:extLst>
          </p:cNvPr>
          <p:cNvSpPr txBox="1"/>
          <p:nvPr/>
        </p:nvSpPr>
        <p:spPr>
          <a:xfrm>
            <a:off x="1809750" y="2628900"/>
            <a:ext cx="12287250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99"/>
              </a:lnSpc>
              <a:spcBef>
                <a:spcPct val="0"/>
              </a:spcBef>
            </a:pPr>
            <a:endParaRPr lang="en-US" sz="7500" b="1" spc="299" dirty="0">
              <a:latin typeface=" Avenir Next Arabic Medium" panose="020B0600000101010101" charset="-78"/>
              <a:ea typeface=" Avenir Next Arabic Semi-Bold"/>
              <a:cs typeface=" Avenir Next Arabic Medium" panose="020B0600000101010101" charset="-78"/>
              <a:sym typeface=" Avenir Next Arabic Semi-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EABE8-9B7C-481F-95F3-13222E94B7DD}"/>
              </a:ext>
            </a:extLst>
          </p:cNvPr>
          <p:cNvSpPr txBox="1"/>
          <p:nvPr/>
        </p:nvSpPr>
        <p:spPr>
          <a:xfrm>
            <a:off x="1524000" y="8001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 panose="020B0600000101010101" charset="-78"/>
              </a:rPr>
              <a:t>WEB Project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B8F59-46A2-4FFB-AC50-859C62F801F1}"/>
              </a:ext>
            </a:extLst>
          </p:cNvPr>
          <p:cNvSpPr txBox="1"/>
          <p:nvPr/>
        </p:nvSpPr>
        <p:spPr>
          <a:xfrm>
            <a:off x="1527048" y="2727519"/>
            <a:ext cx="144749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웹 프로젝트 음악 플랫폼</a:t>
            </a:r>
            <a:r>
              <a:rPr lang="en-US" altLang="ko-KR" sz="4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4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쇼핑몰</a:t>
            </a:r>
            <a:r>
              <a:rPr lang="en-US" altLang="ko-KR" sz="42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9E19-B6FD-4530-B523-E7974953A94A}"/>
              </a:ext>
            </a:extLst>
          </p:cNvPr>
          <p:cNvSpPr txBox="1"/>
          <p:nvPr/>
        </p:nvSpPr>
        <p:spPr>
          <a:xfrm>
            <a:off x="1524000" y="3771900"/>
            <a:ext cx="45207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sz="7000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B00A3-19A7-4930-B784-47985C479013}"/>
              </a:ext>
            </a:extLst>
          </p:cNvPr>
          <p:cNvSpPr txBox="1"/>
          <p:nvPr/>
        </p:nvSpPr>
        <p:spPr>
          <a:xfrm>
            <a:off x="1599982" y="2287730"/>
            <a:ext cx="10287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K - Digital Training Backend &amp; Frontend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9857D6-631D-4756-BC19-723BA0F90140}"/>
              </a:ext>
            </a:extLst>
          </p:cNvPr>
          <p:cNvSpPr/>
          <p:nvPr/>
        </p:nvSpPr>
        <p:spPr>
          <a:xfrm>
            <a:off x="1066800" y="7394637"/>
            <a:ext cx="12287250" cy="1635063"/>
          </a:xfrm>
          <a:prstGeom prst="rect">
            <a:avLst/>
          </a:prstGeom>
          <a:solidFill>
            <a:srgbClr val="EBF0FA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C04E9C-6654-4E9B-A5E0-BB37D9F9D2D8}"/>
              </a:ext>
            </a:extLst>
          </p:cNvPr>
          <p:cNvSpPr/>
          <p:nvPr/>
        </p:nvSpPr>
        <p:spPr>
          <a:xfrm>
            <a:off x="13354050" y="7394637"/>
            <a:ext cx="3213959" cy="1635063"/>
          </a:xfrm>
          <a:prstGeom prst="rect">
            <a:avLst/>
          </a:prstGeom>
          <a:solidFill>
            <a:srgbClr val="EBF0FA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F6D6B1-32F0-400A-B3C2-87265BE85F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339" y="7542323"/>
            <a:ext cx="2679380" cy="13396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D8C1E2-BC3F-4889-B0BD-4C3EA9DB5A07}"/>
              </a:ext>
            </a:extLst>
          </p:cNvPr>
          <p:cNvSpPr txBox="1"/>
          <p:nvPr/>
        </p:nvSpPr>
        <p:spPr>
          <a:xfrm>
            <a:off x="1599982" y="7623225"/>
            <a:ext cx="6782018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팀 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Commit Crew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팀장 김민서 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부팀장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김은혜 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팀원 백승호</a:t>
            </a:r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33197-14B3-4841-A631-73F524602283}"/>
              </a:ext>
            </a:extLst>
          </p:cNvPr>
          <p:cNvSpPr txBox="1"/>
          <p:nvPr/>
        </p:nvSpPr>
        <p:spPr>
          <a:xfrm>
            <a:off x="1105941" y="3943171"/>
            <a:ext cx="43902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0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 panose="020B0600000101010101" charset="-78"/>
              </a:rPr>
              <a:t>프로젝트</a:t>
            </a:r>
            <a:endParaRPr lang="en-US" altLang="ko-KR" sz="7000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  <a:p>
            <a:pPr algn="ctr"/>
            <a:r>
              <a:rPr lang="ko-KR" altLang="en-US" sz="7000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 panose="020B0600000101010101" charset="-78"/>
              </a:rPr>
              <a:t>기획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B0A62-DFCC-41BC-895B-50ECE77EE3B8}"/>
              </a:ext>
            </a:extLst>
          </p:cNvPr>
          <p:cNvSpPr txBox="1"/>
          <p:nvPr/>
        </p:nvSpPr>
        <p:spPr>
          <a:xfrm>
            <a:off x="1748625" y="8685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578374-4B21-4817-8D1D-96C044269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05" y="1207061"/>
            <a:ext cx="11496395" cy="81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4724400" y="7304371"/>
            <a:ext cx="8839200" cy="81092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3CF7-DBFF-48C9-95B7-0988DC8E2BFA}"/>
              </a:ext>
            </a:extLst>
          </p:cNvPr>
          <p:cNvSpPr txBox="1"/>
          <p:nvPr/>
        </p:nvSpPr>
        <p:spPr>
          <a:xfrm>
            <a:off x="5378204" y="7502664"/>
            <a:ext cx="7531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음악과 공연의 새로운 패러다임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시작됩니다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."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4724400" y="1878906"/>
            <a:ext cx="88392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A9EB-FB63-4B93-9973-438B0CBDAF01}"/>
              </a:ext>
            </a:extLst>
          </p:cNvPr>
          <p:cNvSpPr txBox="1"/>
          <p:nvPr/>
        </p:nvSpPr>
        <p:spPr>
          <a:xfrm>
            <a:off x="4800600" y="2530849"/>
            <a:ext cx="8854587" cy="369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6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시스템 </a:t>
            </a:r>
            <a:r>
              <a:rPr lang="ko-KR" altLang="en-US" sz="6500" b="1" spc="139" dirty="0" err="1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아키텍쳐</a:t>
            </a:r>
            <a:endParaRPr lang="en-US" altLang="ko-KR" sz="6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9799"/>
              </a:lnSpc>
            </a:pPr>
            <a:r>
              <a:rPr lang="en-US" altLang="ko-KR" sz="6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&amp;</a:t>
            </a:r>
          </a:p>
          <a:p>
            <a:pPr algn="ctr">
              <a:lnSpc>
                <a:spcPts val="9799"/>
              </a:lnSpc>
            </a:pPr>
            <a:r>
              <a:rPr lang="ko-KR" altLang="en-US" sz="6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기술 구조</a:t>
            </a:r>
            <a:endParaRPr lang="en-US" altLang="ko-KR" sz="6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927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95250"/>
            <a:ext cx="20193000" cy="1009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758D4-0FAF-4957-91E8-0AB400C3F3EC}"/>
              </a:ext>
            </a:extLst>
          </p:cNvPr>
          <p:cNvSpPr txBox="1"/>
          <p:nvPr/>
        </p:nvSpPr>
        <p:spPr>
          <a:xfrm>
            <a:off x="1504950" y="1979522"/>
            <a:ext cx="11872250" cy="637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5500" b="1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프로젝트에서 사용된 프로그램</a:t>
            </a:r>
            <a:endParaRPr lang="en-US" altLang="ko-KR" sz="5500" b="1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C9BB48-5971-4823-9F5F-E96654DC61BA}"/>
              </a:ext>
            </a:extLst>
          </p:cNvPr>
          <p:cNvSpPr txBox="1"/>
          <p:nvPr/>
        </p:nvSpPr>
        <p:spPr>
          <a:xfrm>
            <a:off x="1981200" y="8379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5BAE4C-C981-47C3-9B8C-1086D3945E18}"/>
              </a:ext>
            </a:extLst>
          </p:cNvPr>
          <p:cNvSpPr/>
          <p:nvPr/>
        </p:nvSpPr>
        <p:spPr>
          <a:xfrm>
            <a:off x="1504950" y="3009900"/>
            <a:ext cx="3786592" cy="6173319"/>
          </a:xfrm>
          <a:prstGeom prst="rect">
            <a:avLst/>
          </a:prstGeom>
          <a:solidFill>
            <a:srgbClr val="F0F6FB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52B09C-991C-4751-B7F0-54122E3CA8ED}"/>
              </a:ext>
            </a:extLst>
          </p:cNvPr>
          <p:cNvSpPr/>
          <p:nvPr/>
        </p:nvSpPr>
        <p:spPr>
          <a:xfrm>
            <a:off x="5476066" y="3009900"/>
            <a:ext cx="3786592" cy="6173319"/>
          </a:xfrm>
          <a:prstGeom prst="rect">
            <a:avLst/>
          </a:prstGeom>
          <a:solidFill>
            <a:srgbClr val="F5F4F7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42D09C-3CA7-41ED-A668-781B8F5CEFE0}"/>
              </a:ext>
            </a:extLst>
          </p:cNvPr>
          <p:cNvSpPr/>
          <p:nvPr/>
        </p:nvSpPr>
        <p:spPr>
          <a:xfrm>
            <a:off x="9444444" y="3009900"/>
            <a:ext cx="3786592" cy="6173319"/>
          </a:xfrm>
          <a:prstGeom prst="rect">
            <a:avLst/>
          </a:prstGeom>
          <a:solidFill>
            <a:srgbClr val="F0F6FB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978893-6196-44AF-82E7-4B4552758391}"/>
              </a:ext>
            </a:extLst>
          </p:cNvPr>
          <p:cNvSpPr/>
          <p:nvPr/>
        </p:nvSpPr>
        <p:spPr>
          <a:xfrm>
            <a:off x="13415558" y="3009900"/>
            <a:ext cx="3786592" cy="6173319"/>
          </a:xfrm>
          <a:prstGeom prst="rect">
            <a:avLst/>
          </a:prstGeom>
          <a:solidFill>
            <a:srgbClr val="F5F4F7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6F761-F656-46B1-90F1-172BC3DA0336}"/>
              </a:ext>
            </a:extLst>
          </p:cNvPr>
          <p:cNvSpPr txBox="1"/>
          <p:nvPr/>
        </p:nvSpPr>
        <p:spPr>
          <a:xfrm>
            <a:off x="1865119" y="4493326"/>
            <a:ext cx="30652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Back End</a:t>
            </a:r>
            <a:endParaRPr lang="ko-KR" altLang="en-US" sz="45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8DC6C-01EC-4A37-8C3E-EB2C282687D6}"/>
              </a:ext>
            </a:extLst>
          </p:cNvPr>
          <p:cNvSpPr txBox="1"/>
          <p:nvPr/>
        </p:nvSpPr>
        <p:spPr>
          <a:xfrm>
            <a:off x="1701586" y="3378101"/>
            <a:ext cx="10663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A24136-65DF-42B9-9950-B73C66E81D26}"/>
              </a:ext>
            </a:extLst>
          </p:cNvPr>
          <p:cNvSpPr txBox="1"/>
          <p:nvPr/>
        </p:nvSpPr>
        <p:spPr>
          <a:xfrm>
            <a:off x="5788640" y="4498360"/>
            <a:ext cx="316144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Front End</a:t>
            </a:r>
            <a:endParaRPr lang="ko-KR" altLang="en-US" sz="45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8AEED8-DC7D-4938-98C1-44475DD67AF1}"/>
              </a:ext>
            </a:extLst>
          </p:cNvPr>
          <p:cNvSpPr txBox="1"/>
          <p:nvPr/>
        </p:nvSpPr>
        <p:spPr>
          <a:xfrm>
            <a:off x="5727786" y="3323807"/>
            <a:ext cx="10663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EB1DBD-E126-4A16-8B06-D32FD6D0FA47}"/>
              </a:ext>
            </a:extLst>
          </p:cNvPr>
          <p:cNvSpPr txBox="1"/>
          <p:nvPr/>
        </p:nvSpPr>
        <p:spPr>
          <a:xfrm>
            <a:off x="9674405" y="3314700"/>
            <a:ext cx="10663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5A01AA-D51A-4C3D-82C0-E312509A6914}"/>
              </a:ext>
            </a:extLst>
          </p:cNvPr>
          <p:cNvSpPr txBox="1"/>
          <p:nvPr/>
        </p:nvSpPr>
        <p:spPr>
          <a:xfrm>
            <a:off x="13644851" y="3378101"/>
            <a:ext cx="10663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5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9B044C-AB13-4636-AB3B-344376923636}"/>
              </a:ext>
            </a:extLst>
          </p:cNvPr>
          <p:cNvSpPr txBox="1"/>
          <p:nvPr/>
        </p:nvSpPr>
        <p:spPr>
          <a:xfrm>
            <a:off x="10714813" y="4493326"/>
            <a:ext cx="12458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IDE</a:t>
            </a:r>
            <a:endParaRPr lang="ko-KR" altLang="en-US" sz="45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53FB09-E51D-4140-965C-3391768386E0}"/>
              </a:ext>
            </a:extLst>
          </p:cNvPr>
          <p:cNvSpPr txBox="1"/>
          <p:nvPr/>
        </p:nvSpPr>
        <p:spPr>
          <a:xfrm>
            <a:off x="14764472" y="4494632"/>
            <a:ext cx="107914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endParaRPr lang="ko-KR" altLang="en-US" sz="45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C6A228-E949-4A48-8825-32D83744D7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78" y="5334104"/>
            <a:ext cx="1688559" cy="1688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396D35-7934-4A2B-A764-7DCF701704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316694"/>
            <a:ext cx="1688559" cy="16885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9B8FF5-04E7-4639-84BF-9C64A4AD00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798" y="6371970"/>
            <a:ext cx="1688559" cy="16885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CB278A-F5E8-47AF-A7A4-CDDAEC8F22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24" y="5340943"/>
            <a:ext cx="1688559" cy="16885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C77B95-AA3B-4F73-8FDC-E819DF521F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59" y="7036341"/>
            <a:ext cx="1688559" cy="16885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88BAE84-D524-4A5B-AE51-371F255662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65" y="6371971"/>
            <a:ext cx="1688559" cy="16885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9A23F9F-D08A-4495-8420-84A0DB83C4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79" y="6316694"/>
            <a:ext cx="1688559" cy="168855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FD6F032-944D-4328-9955-1DD0815DA3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67" y="7020784"/>
            <a:ext cx="1688559" cy="16885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2926500-C755-46E0-85CF-6C1E9199E6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763" y="6371726"/>
            <a:ext cx="1688559" cy="16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09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174171"/>
            <a:ext cx="20193000" cy="10096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9BB48-5971-4823-9F5F-E96654DC61BA}"/>
              </a:ext>
            </a:extLst>
          </p:cNvPr>
          <p:cNvSpPr txBox="1"/>
          <p:nvPr/>
        </p:nvSpPr>
        <p:spPr>
          <a:xfrm>
            <a:off x="1981200" y="8379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75E0BB4-1BEA-4EB0-A1C6-194C037B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74" y="1482580"/>
            <a:ext cx="7624356" cy="75471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771BA49-F738-417C-A843-829AE965E7E2}"/>
              </a:ext>
            </a:extLst>
          </p:cNvPr>
          <p:cNvSpPr txBox="1"/>
          <p:nvPr/>
        </p:nvSpPr>
        <p:spPr>
          <a:xfrm>
            <a:off x="1685270" y="4022124"/>
            <a:ext cx="6795989" cy="2400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5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콘서트 및 제품</a:t>
            </a:r>
            <a:r>
              <a:rPr lang="en-US" altLang="ko-KR" sz="5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</a:t>
            </a:r>
            <a:r>
              <a:rPr lang="ko-KR" altLang="en-US" sz="5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</a:t>
            </a:r>
            <a:endParaRPr lang="en-US" altLang="ko-KR" sz="5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9799"/>
              </a:lnSpc>
            </a:pPr>
            <a:r>
              <a:rPr lang="ko-KR" altLang="en-US" sz="5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시스템 </a:t>
            </a:r>
            <a:r>
              <a:rPr lang="ko-KR" altLang="en-US" sz="5000" b="1" spc="139" dirty="0" err="1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아키텍쳐</a:t>
            </a:r>
            <a:endParaRPr lang="en-US" altLang="ko-KR" sz="5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20528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190500"/>
            <a:ext cx="20193000" cy="10096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9BB48-5971-4823-9F5F-E96654DC61BA}"/>
              </a:ext>
            </a:extLst>
          </p:cNvPr>
          <p:cNvSpPr txBox="1"/>
          <p:nvPr/>
        </p:nvSpPr>
        <p:spPr>
          <a:xfrm>
            <a:off x="1981200" y="8379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71BA49-F738-417C-A843-829AE965E7E2}"/>
              </a:ext>
            </a:extLst>
          </p:cNvPr>
          <p:cNvSpPr txBox="1"/>
          <p:nvPr/>
        </p:nvSpPr>
        <p:spPr>
          <a:xfrm>
            <a:off x="1981200" y="1551381"/>
            <a:ext cx="67959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DB </a:t>
            </a:r>
            <a:r>
              <a:rPr lang="ko-KR" altLang="en-US" sz="7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다이어그램</a:t>
            </a:r>
            <a:endParaRPr lang="en-US" altLang="ko-KR" sz="7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8CC5A-18CC-432A-B5ED-BB6DF3016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6"/>
          <a:stretch/>
        </p:blipFill>
        <p:spPr>
          <a:xfrm>
            <a:off x="2088595" y="2925361"/>
            <a:ext cx="14110809" cy="5647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585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4724400" y="7304371"/>
            <a:ext cx="8839200" cy="81092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3CF7-DBFF-48C9-95B7-0988DC8E2BFA}"/>
              </a:ext>
            </a:extLst>
          </p:cNvPr>
          <p:cNvSpPr txBox="1"/>
          <p:nvPr/>
        </p:nvSpPr>
        <p:spPr>
          <a:xfrm>
            <a:off x="5676900" y="7486590"/>
            <a:ext cx="693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"</a:t>
            </a:r>
            <a:r>
              <a:rPr lang="ko-KR" altLang="en-US" sz="2000" b="1" dirty="0"/>
              <a:t>음악은 시간을 초월하고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공연은 순간을 영원으로 만든다</a:t>
            </a:r>
            <a:r>
              <a:rPr lang="en-US" altLang="ko-KR" sz="2000" b="1" dirty="0"/>
              <a:t>."</a:t>
            </a:r>
            <a:endParaRPr lang="ko-KR" altLang="en-US" sz="20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4737100" y="1878905"/>
            <a:ext cx="88392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A9EB-FB63-4B93-9973-438B0CBDAF01}"/>
              </a:ext>
            </a:extLst>
          </p:cNvPr>
          <p:cNvSpPr txBox="1"/>
          <p:nvPr/>
        </p:nvSpPr>
        <p:spPr>
          <a:xfrm>
            <a:off x="5410200" y="3148325"/>
            <a:ext cx="7651996" cy="2455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7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</a:t>
            </a:r>
            <a:endParaRPr lang="en-US" altLang="ko-KR" sz="7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9799"/>
              </a:lnSpc>
            </a:pPr>
            <a:r>
              <a:rPr lang="ko-KR" altLang="en-US" sz="7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기본</a:t>
            </a:r>
            <a:r>
              <a:rPr lang="en-US" altLang="ko-KR" sz="7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/</a:t>
            </a:r>
            <a:r>
              <a:rPr lang="ko-KR" altLang="en-US" sz="7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  <a:endParaRPr lang="en-US" altLang="ko-KR" sz="7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2068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1353781" y="3476946"/>
            <a:ext cx="4742219" cy="4964473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FFC454-DE61-475F-AA1E-E18381C8F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89" y="3476948"/>
            <a:ext cx="10158730" cy="49644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295400" y="1751732"/>
            <a:ext cx="7007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기본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1971018" y="3801396"/>
            <a:ext cx="3507743" cy="834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메인 홈페이지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B2A634-9938-4FC4-8714-3C0718B6B18C}"/>
              </a:ext>
            </a:extLst>
          </p:cNvPr>
          <p:cNvSpPr txBox="1"/>
          <p:nvPr/>
        </p:nvSpPr>
        <p:spPr>
          <a:xfrm>
            <a:off x="1575395" y="5448300"/>
            <a:ext cx="4298990" cy="2196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en-US" altLang="ko-KR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기본 페이지인</a:t>
            </a:r>
            <a:endParaRPr lang="en-US" altLang="ko-KR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메인 홈페이지 입니다</a:t>
            </a:r>
            <a:r>
              <a:rPr lang="en-US" altLang="ko-KR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endParaRPr lang="en-US" altLang="ko-KR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메인 홈페이지에서는 사용자가</a:t>
            </a:r>
            <a:endParaRPr lang="en-US" altLang="ko-KR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원하는 페이지로</a:t>
            </a:r>
            <a:r>
              <a:rPr lang="en-US" altLang="ko-KR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이동할 수 있게</a:t>
            </a:r>
            <a:endParaRPr lang="en-US" altLang="ko-KR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네비게이션 기능이 구현되어</a:t>
            </a:r>
            <a:r>
              <a:rPr lang="en-US" altLang="ko-KR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있습니다</a:t>
            </a:r>
            <a:r>
              <a:rPr lang="en-US" altLang="ko-KR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884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1353781" y="5799003"/>
            <a:ext cx="4742219" cy="292589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295400" y="1751732"/>
            <a:ext cx="7007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기본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1476990" y="3765147"/>
            <a:ext cx="4495800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로그인</a:t>
            </a:r>
            <a:r>
              <a:rPr lang="en-US" altLang="ko-KR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/</a:t>
            </a: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회원가입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B2A634-9938-4FC4-8714-3C0718B6B18C}"/>
              </a:ext>
            </a:extLst>
          </p:cNvPr>
          <p:cNvSpPr txBox="1"/>
          <p:nvPr/>
        </p:nvSpPr>
        <p:spPr>
          <a:xfrm>
            <a:off x="1835523" y="6879827"/>
            <a:ext cx="3778733" cy="764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ts val="2849"/>
              </a:lnSpc>
              <a:spcBef>
                <a:spcPct val="0"/>
              </a:spcBef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기본 페이지인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</a:p>
          <a:p>
            <a:pPr marL="0" lvl="1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로그인 </a:t>
            </a:r>
            <a:r>
              <a:rPr lang="ko-KR" altLang="en-US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회원가입페이지입니다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4" name="bandicam 2025-04-17 15-46-53-115">
            <a:hlinkClick r:id="" action="ppaction://media"/>
            <a:extLst>
              <a:ext uri="{FF2B5EF4-FFF2-40B4-BE49-F238E27FC236}">
                <a16:creationId xmlns:a16="http://schemas.microsoft.com/office/drawing/2014/main" id="{F629D281-0DAE-4E42-B0B6-04D2941F5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9619" y="3534855"/>
            <a:ext cx="9912986" cy="51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회원 관리 기능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57486" y="6369542"/>
            <a:ext cx="5957186" cy="11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ts val="2849"/>
              </a:lnSpc>
              <a:spcBef>
                <a:spcPct val="0"/>
              </a:spcBef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로그인 페이지는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사용자가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로그인을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진행 시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현재 사용 중인 본인의 아이디와 비밀번호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기입해야 로그인이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되도록 구현했습니다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2009838" y="3970034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로그인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99E5BA-EE96-452A-BDE3-03E79169E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72" y="3001295"/>
            <a:ext cx="7822228" cy="5725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3596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회원 관리 기능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26771" y="6179952"/>
            <a:ext cx="5883597" cy="1509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회원가입 페이지에서는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사용자가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회원 가입을 진행할 때 정확한 데이터를 기입하고 필수약관에 동의해야 회원 가입이 되도록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2009838" y="3970034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회원 가입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F05196-C303-40FE-952E-F1540904B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347" y="1967297"/>
            <a:ext cx="5023232" cy="6759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23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DB0A62-DFCC-41BC-895B-50ECE77EE3B8}"/>
              </a:ext>
            </a:extLst>
          </p:cNvPr>
          <p:cNvSpPr txBox="1"/>
          <p:nvPr/>
        </p:nvSpPr>
        <p:spPr>
          <a:xfrm>
            <a:off x="1748625" y="8685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4A794-DB9D-4EF9-8E34-128BA0EBF81B}"/>
              </a:ext>
            </a:extLst>
          </p:cNvPr>
          <p:cNvSpPr txBox="1"/>
          <p:nvPr/>
        </p:nvSpPr>
        <p:spPr>
          <a:xfrm>
            <a:off x="1316005" y="1638300"/>
            <a:ext cx="2165596" cy="119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7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목차</a:t>
            </a:r>
            <a:endParaRPr lang="en-US" altLang="ko-KR" sz="7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7F62804-671A-4BED-97AB-6A30BF8D72B2}"/>
              </a:ext>
            </a:extLst>
          </p:cNvPr>
          <p:cNvSpPr/>
          <p:nvPr/>
        </p:nvSpPr>
        <p:spPr>
          <a:xfrm>
            <a:off x="4216579" y="1682403"/>
            <a:ext cx="12350075" cy="6922194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2CE35-5812-4CEC-BA74-67DCEF0B6A47}"/>
              </a:ext>
            </a:extLst>
          </p:cNvPr>
          <p:cNvSpPr txBox="1"/>
          <p:nvPr/>
        </p:nvSpPr>
        <p:spPr>
          <a:xfrm>
            <a:off x="4823116" y="2171700"/>
            <a:ext cx="11137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※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To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Project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Team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Members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[ 팀원 소개 ] </a:t>
            </a:r>
          </a:p>
          <a:p>
            <a:endParaRPr lang="ko-KR" altLang="en-US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※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Project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Overview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[ 프로젝트 개요 ]</a:t>
            </a:r>
          </a:p>
          <a:p>
            <a:endParaRPr lang="ko-KR" altLang="en-US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Program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Used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In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The Project [ 프로젝트 사용 프로그램 ]</a:t>
            </a:r>
          </a:p>
          <a:p>
            <a:endParaRPr lang="ko-KR" altLang="en-US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※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Project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Planning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Process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[ 프로젝트 기획 과정 ]</a:t>
            </a:r>
          </a:p>
          <a:p>
            <a:endParaRPr lang="ko-KR" altLang="en-US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※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Project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Identity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And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Design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[ 프로젝트의 아이덴티티와 디자인 ]</a:t>
            </a:r>
          </a:p>
          <a:p>
            <a:endParaRPr lang="ko-KR" altLang="en-US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Project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Basic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Detail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Page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Briefing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[ 프로젝트의 기본/상세 페이지 설명 ] </a:t>
            </a:r>
          </a:p>
          <a:p>
            <a:endParaRPr lang="ko-KR" altLang="en-US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Briefing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on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the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project's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key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features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[ 프로젝트의 핵심 기능 설명 ]</a:t>
            </a:r>
          </a:p>
          <a:p>
            <a:endParaRPr lang="ko-KR" altLang="en-US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Feedback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On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Questions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(질문 사항 답변)</a:t>
            </a:r>
          </a:p>
          <a:p>
            <a:endParaRPr lang="en-US" altLang="ko-KR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Presentation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Of Project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Impressions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[프로젝트 후기 발표 ]</a:t>
            </a:r>
          </a:p>
          <a:p>
            <a:endParaRPr lang="ko-KR" altLang="en-US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563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회원 관리 기능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09838" y="6193706"/>
            <a:ext cx="5914962" cy="148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아이디 찾기 페이지는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사용자가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아이디 찾기를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시도할 때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사용자가 등록한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이름과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이메일을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기입하면 아이디를 찾을 수 있도록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2009838" y="3970034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아이디 찾기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D2663E-90AF-4BC4-89E2-9F015CBA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09" y="2458856"/>
            <a:ext cx="6800850" cy="6267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1861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회원 관리 기능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1972373" y="6024432"/>
            <a:ext cx="5965762" cy="184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비밀번호 찾기 페이지는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사용자가 비밀번호 찾기를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시도할 때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사용자가 등록한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아이디와 이메일을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기입하면 비밀번호를 재설정 할 수 있는 링크가 담긴 이메일을 보내는 방식으로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2009838" y="3970034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비밀번호 찾기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C32EF0-6D55-44BF-8B90-89437CC38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779" y="2458856"/>
            <a:ext cx="6809062" cy="6267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44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119C3-30E8-415B-93CD-466D4DD230A3}"/>
              </a:ext>
            </a:extLst>
          </p:cNvPr>
          <p:cNvSpPr txBox="1"/>
          <p:nvPr/>
        </p:nvSpPr>
        <p:spPr>
          <a:xfrm>
            <a:off x="10287000" y="2019300"/>
            <a:ext cx="6115967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5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비밀번호 재설정 시 </a:t>
            </a:r>
            <a:endParaRPr lang="en-US" altLang="ko-KR" sz="45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5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이메일</a:t>
            </a:r>
            <a:r>
              <a:rPr lang="en-US" altLang="ko-KR" sz="45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</a:t>
            </a:r>
            <a:r>
              <a:rPr lang="ko-KR" altLang="en-US" sz="45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발송 구현 코드</a:t>
            </a:r>
            <a:endParaRPr lang="en-US" altLang="ko-KR" sz="45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EB1D9B-5446-4479-BC09-6D4C19F7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78" y="4914900"/>
            <a:ext cx="6317122" cy="280391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F13946-C1AD-425A-B1A7-F912D6D76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04231"/>
            <a:ext cx="8008224" cy="68785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862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E4F11B-7CAB-4155-9C81-ED83F925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1790700"/>
            <a:ext cx="5028664" cy="668720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786240-19B5-4300-B7C2-AC8245074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91" y="1790701"/>
            <a:ext cx="8349265" cy="66494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2406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3AD332-7D25-4B4B-8A81-B7301280AD37}"/>
              </a:ext>
            </a:extLst>
          </p:cNvPr>
          <p:cNvGrpSpPr/>
          <p:nvPr/>
        </p:nvGrpSpPr>
        <p:grpSpPr>
          <a:xfrm>
            <a:off x="-952500" y="0"/>
            <a:ext cx="20193000" cy="10287000"/>
            <a:chOff x="-952500" y="0"/>
            <a:chExt cx="20193000" cy="10287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A458E61-6C12-40D1-A62E-8182E477ACD2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solidFill>
              <a:srgbClr val="D5E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68F66C7-1D3C-4987-B95D-93DD08C30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52500" y="95250"/>
              <a:ext cx="20193000" cy="10096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9D2CEC-03FD-49AB-99A1-92C014B9E0D5}"/>
                </a:ext>
              </a:extLst>
            </p:cNvPr>
            <p:cNvSpPr txBox="1"/>
            <p:nvPr/>
          </p:nvSpPr>
          <p:spPr>
            <a:xfrm>
              <a:off x="1524000" y="876300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AudiMew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 panose="020B0600000101010101" charset="-78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6918CB-3DC1-4EFD-970C-2C7C1F468F02}"/>
              </a:ext>
            </a:extLst>
          </p:cNvPr>
          <p:cNvSpPr txBox="1"/>
          <p:nvPr/>
        </p:nvSpPr>
        <p:spPr>
          <a:xfrm>
            <a:off x="1329262" y="2324100"/>
            <a:ext cx="7391400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비밀번호 재설정 링크 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19DABE-A4B0-4ACE-8128-C8BF9172B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235171"/>
            <a:ext cx="8254281" cy="299817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A2EC22-A71F-49A6-A77D-C236B5AC7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102684"/>
            <a:ext cx="6739460" cy="3263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2064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3AD332-7D25-4B4B-8A81-B7301280AD37}"/>
              </a:ext>
            </a:extLst>
          </p:cNvPr>
          <p:cNvGrpSpPr/>
          <p:nvPr/>
        </p:nvGrpSpPr>
        <p:grpSpPr>
          <a:xfrm>
            <a:off x="-952500" y="0"/>
            <a:ext cx="20193000" cy="10287000"/>
            <a:chOff x="-952500" y="0"/>
            <a:chExt cx="20193000" cy="10287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A458E61-6C12-40D1-A62E-8182E477ACD2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solidFill>
              <a:srgbClr val="D5E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68F66C7-1D3C-4987-B95D-93DD08C30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52500" y="95250"/>
              <a:ext cx="20193000" cy="10096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9D2CEC-03FD-49AB-99A1-92C014B9E0D5}"/>
                </a:ext>
              </a:extLst>
            </p:cNvPr>
            <p:cNvSpPr txBox="1"/>
            <p:nvPr/>
          </p:nvSpPr>
          <p:spPr>
            <a:xfrm>
              <a:off x="1524000" y="876300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AudiMew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 panose="020B0600000101010101" charset="-7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70154B-F2E3-4A1F-966E-89691B598CCB}"/>
              </a:ext>
            </a:extLst>
          </p:cNvPr>
          <p:cNvSpPr txBox="1"/>
          <p:nvPr/>
        </p:nvSpPr>
        <p:spPr>
          <a:xfrm>
            <a:off x="1257369" y="1623906"/>
            <a:ext cx="3848031" cy="169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5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비밀번호</a:t>
            </a:r>
            <a:endParaRPr lang="en-US" altLang="ko-KR" sz="45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5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재 설정 링크</a:t>
            </a:r>
            <a:endParaRPr lang="en-US" altLang="ko-KR" sz="45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0CB755-3E53-4230-85CF-612B1EC90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69" y="1623906"/>
            <a:ext cx="10388755" cy="667737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988299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3C64B0-6B87-4095-A8EE-5263AD926893}"/>
              </a:ext>
            </a:extLst>
          </p:cNvPr>
          <p:cNvSpPr/>
          <p:nvPr/>
        </p:nvSpPr>
        <p:spPr>
          <a:xfrm>
            <a:off x="1524000" y="4762500"/>
            <a:ext cx="6862509" cy="388664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5A18A-ED67-402F-95E1-C6A7C7BB056C}"/>
              </a:ext>
            </a:extLst>
          </p:cNvPr>
          <p:cNvSpPr txBox="1"/>
          <p:nvPr/>
        </p:nvSpPr>
        <p:spPr>
          <a:xfrm>
            <a:off x="1912156" y="3481356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1912156" y="5605554"/>
            <a:ext cx="6241244" cy="22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마이페이지입니다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프로필 이미지와 사용자의 기본 정보를 보여주고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주문 내역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예매 내역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내 리뷰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포인트 내역 조회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페이지와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사용자 정보 수정 페이지 그리고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회원탈퇴 페이지로 </a:t>
            </a:r>
            <a:r>
              <a:rPr lang="ko-KR" altLang="en-US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구성되어있습니다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A49A6-A66A-4176-A44E-72719172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143" y="4305300"/>
            <a:ext cx="8100006" cy="4343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09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242888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9641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3C64B0-6B87-4095-A8EE-5263AD926893}"/>
              </a:ext>
            </a:extLst>
          </p:cNvPr>
          <p:cNvSpPr/>
          <p:nvPr/>
        </p:nvSpPr>
        <p:spPr>
          <a:xfrm>
            <a:off x="7390330" y="1862606"/>
            <a:ext cx="9316520" cy="166878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5A18A-ED67-402F-95E1-C6A7C7BB056C}"/>
              </a:ext>
            </a:extLst>
          </p:cNvPr>
          <p:cNvSpPr txBox="1"/>
          <p:nvPr/>
        </p:nvSpPr>
        <p:spPr>
          <a:xfrm>
            <a:off x="1524000" y="2818443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프로필 이미지 수정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514B2-F3DB-4D96-9A28-A2F178147CC7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D7458E-971D-4A81-B5BD-3873E3B2E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775" y="4610100"/>
            <a:ext cx="4543425" cy="3114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4F1EBF-F0FE-4406-BA97-24FE9FE82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627740"/>
            <a:ext cx="4582164" cy="3114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1E38ED-BAB7-4AF2-AAE5-C58B32788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80" y="4798996"/>
            <a:ext cx="3610479" cy="2772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CFB359-A94A-4D3B-AE69-2ECB15C20914}"/>
              </a:ext>
            </a:extLst>
          </p:cNvPr>
          <p:cNvSpPr txBox="1"/>
          <p:nvPr/>
        </p:nvSpPr>
        <p:spPr>
          <a:xfrm>
            <a:off x="7610352" y="2303666"/>
            <a:ext cx="8869070" cy="768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2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2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마이페이지에서는 프로필 이미지를</a:t>
            </a:r>
            <a:r>
              <a:rPr lang="en-US" altLang="ko-KR" sz="22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2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사용자의</a:t>
            </a:r>
            <a:r>
              <a:rPr lang="en-US" altLang="ko-KR" sz="22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2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취향대로 설정할 수 있도록 </a:t>
            </a:r>
            <a:r>
              <a:rPr lang="ko-KR" altLang="en-US" sz="22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구현해두었습니다</a:t>
            </a:r>
            <a:r>
              <a:rPr lang="en-US" altLang="ko-KR" sz="22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F09A4FD-75F6-497E-822E-BB050417D6FC}"/>
              </a:ext>
            </a:extLst>
          </p:cNvPr>
          <p:cNvSpPr/>
          <p:nvPr/>
        </p:nvSpPr>
        <p:spPr>
          <a:xfrm>
            <a:off x="6284472" y="5994015"/>
            <a:ext cx="685800" cy="382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4FB6641-6013-4E22-9D77-0E9DCE2A55C9}"/>
              </a:ext>
            </a:extLst>
          </p:cNvPr>
          <p:cNvSpPr/>
          <p:nvPr/>
        </p:nvSpPr>
        <p:spPr>
          <a:xfrm>
            <a:off x="11280267" y="5994015"/>
            <a:ext cx="685800" cy="382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3012D1-C264-4126-B8FB-1F00F0E747C6}"/>
              </a:ext>
            </a:extLst>
          </p:cNvPr>
          <p:cNvSpPr txBox="1"/>
          <p:nvPr/>
        </p:nvSpPr>
        <p:spPr>
          <a:xfrm>
            <a:off x="2111913" y="8014861"/>
            <a:ext cx="30881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마이페이지</a:t>
            </a:r>
            <a:endParaRPr lang="en-US" altLang="ko-KR" sz="3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ctr"/>
            <a:r>
              <a:rPr lang="ko-KR" altLang="en-US" sz="3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기본 이미지</a:t>
            </a:r>
            <a:endParaRPr lang="en-US" altLang="ko-KR" sz="3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C5D2F-BAFD-42D5-9079-C852C4DCE807}"/>
              </a:ext>
            </a:extLst>
          </p:cNvPr>
          <p:cNvSpPr txBox="1"/>
          <p:nvPr/>
        </p:nvSpPr>
        <p:spPr>
          <a:xfrm>
            <a:off x="7599936" y="8017836"/>
            <a:ext cx="30881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프로필 이미지</a:t>
            </a:r>
            <a:endParaRPr lang="en-US" altLang="ko-KR" sz="3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ctr"/>
            <a:r>
              <a:rPr lang="ko-KR" altLang="en-US" sz="3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수정 창</a:t>
            </a:r>
            <a:endParaRPr lang="en-US" altLang="ko-KR" sz="3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615AF-2B29-4069-87D0-7FE225E5EA21}"/>
              </a:ext>
            </a:extLst>
          </p:cNvPr>
          <p:cNvSpPr txBox="1"/>
          <p:nvPr/>
        </p:nvSpPr>
        <p:spPr>
          <a:xfrm>
            <a:off x="13115117" y="8014861"/>
            <a:ext cx="29067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마이페이지</a:t>
            </a:r>
            <a:endParaRPr lang="en-US" altLang="ko-KR" sz="3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ctr"/>
            <a:r>
              <a:rPr lang="ko-KR" altLang="en-US" sz="3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변경 이미지</a:t>
            </a:r>
            <a:endParaRPr lang="en-US" altLang="ko-KR" sz="3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1923048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81B82-94FB-43D0-B757-9F16F30BB0DD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EB96E4-FAD8-4B7A-B73C-D3BF532D87F3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79CFF1-D14A-469D-AA53-F60923A56C31}"/>
              </a:ext>
            </a:extLst>
          </p:cNvPr>
          <p:cNvSpPr txBox="1"/>
          <p:nvPr/>
        </p:nvSpPr>
        <p:spPr>
          <a:xfrm>
            <a:off x="1524000" y="2854112"/>
            <a:ext cx="3706943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주문 내역 조회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784FAA-92E9-4AFF-B0DB-3E41FC694854}"/>
              </a:ext>
            </a:extLst>
          </p:cNvPr>
          <p:cNvSpPr txBox="1"/>
          <p:nvPr/>
        </p:nvSpPr>
        <p:spPr>
          <a:xfrm>
            <a:off x="1954243" y="5834633"/>
            <a:ext cx="6002021" cy="22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주문 내역 페이지는 구매자 본인이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주문한 상품들의 상세정보를 조회할 수 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ts val="2830"/>
              </a:lnSpc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내역은 최신순으로 정렬되며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구매일을 기준으로 환불 가능 여부가 결정되는 환불 요청 기능과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리뷰 등록 기능을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687909-FB20-49BB-A29B-B87C506D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752" y="3460886"/>
            <a:ext cx="8222865" cy="5265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987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81B82-94FB-43D0-B757-9F16F30BB0DD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8FD420-5FC0-4D93-B1CB-02D0D782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3390900"/>
            <a:ext cx="4725934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04AF83-6C59-4129-98CE-8F196B436564}"/>
              </a:ext>
            </a:extLst>
          </p:cNvPr>
          <p:cNvSpPr txBox="1"/>
          <p:nvPr/>
        </p:nvSpPr>
        <p:spPr>
          <a:xfrm>
            <a:off x="6938046" y="1994499"/>
            <a:ext cx="3750738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상품 리뷰 등록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2969DA1-4B4E-442D-8A17-9BACEFB83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312" y="3390900"/>
            <a:ext cx="9846611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486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4724400" y="7304371"/>
            <a:ext cx="8839200" cy="81092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3CF7-DBFF-48C9-95B7-0988DC8E2BFA}"/>
              </a:ext>
            </a:extLst>
          </p:cNvPr>
          <p:cNvSpPr txBox="1"/>
          <p:nvPr/>
        </p:nvSpPr>
        <p:spPr>
          <a:xfrm>
            <a:off x="5206017" y="7509780"/>
            <a:ext cx="787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음악을 사랑하는 팀원들이 모여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최고의 공연 플랫폼을 만듭니다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."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4724400" y="1878906"/>
            <a:ext cx="88392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F3679-C053-4BF4-83C9-FD8A3F3E184D}"/>
              </a:ext>
            </a:extLst>
          </p:cNvPr>
          <p:cNvSpPr txBox="1"/>
          <p:nvPr/>
        </p:nvSpPr>
        <p:spPr>
          <a:xfrm>
            <a:off x="4709013" y="3072953"/>
            <a:ext cx="8854587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8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</a:t>
            </a:r>
            <a:endParaRPr lang="en-US" altLang="ko-KR" sz="8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9799"/>
              </a:lnSpc>
            </a:pPr>
            <a:r>
              <a:rPr lang="ko-KR" altLang="en-US" sz="8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팀원 소개</a:t>
            </a:r>
            <a:endParaRPr lang="en-US" altLang="ko-KR" sz="8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760415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81B82-94FB-43D0-B757-9F16F30BB0DD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B62CAA-C2A3-4DB3-852C-1A9AB00DD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805" y="3556137"/>
            <a:ext cx="8144374" cy="517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686F76-0449-44F7-A9D8-D76BE5C67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39" y="3556137"/>
            <a:ext cx="7275547" cy="517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B391D-B304-4797-BE41-CB4A1C7BD1F8}"/>
              </a:ext>
            </a:extLst>
          </p:cNvPr>
          <p:cNvSpPr txBox="1"/>
          <p:nvPr/>
        </p:nvSpPr>
        <p:spPr>
          <a:xfrm>
            <a:off x="6938046" y="1994499"/>
            <a:ext cx="3750738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상품 환불 요청</a:t>
            </a:r>
          </a:p>
        </p:txBody>
      </p:sp>
    </p:spTree>
    <p:extLst>
      <p:ext uri="{BB962C8B-B14F-4D97-AF65-F5344CB8AC3E}">
        <p14:creationId xmlns:p14="http://schemas.microsoft.com/office/powerpoint/2010/main" val="371227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5834633"/>
            <a:ext cx="5883597" cy="22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공연 예매 내역 페이지는 사용자가 본인이 예매한 공연의 정보를 조회할 수 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ts val="2830"/>
              </a:lnSpc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내역은 최신순으로 정렬되며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 시작 시간을 기준으로 예매 취소 가능 여부가 결정되는 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환불기능을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22DAC-D618-415B-BA63-142DBC9A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287" y="3556137"/>
            <a:ext cx="8102244" cy="5170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4E9287-EA2A-4976-9BBE-A1CC53EED32D}"/>
              </a:ext>
            </a:extLst>
          </p:cNvPr>
          <p:cNvSpPr txBox="1"/>
          <p:nvPr/>
        </p:nvSpPr>
        <p:spPr>
          <a:xfrm>
            <a:off x="1524001" y="2818443"/>
            <a:ext cx="6862508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예매 내역 조회</a:t>
            </a:r>
          </a:p>
        </p:txBody>
      </p:sp>
    </p:spTree>
    <p:extLst>
      <p:ext uri="{BB962C8B-B14F-4D97-AF65-F5344CB8AC3E}">
        <p14:creationId xmlns:p14="http://schemas.microsoft.com/office/powerpoint/2010/main" val="649710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81B82-94FB-43D0-B757-9F16F30BB0DD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14A6B1-BC68-42B5-8FBE-715C5296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556137"/>
            <a:ext cx="8146411" cy="5170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50CDF4-3AA2-471D-9DDD-6BC871714553}"/>
              </a:ext>
            </a:extLst>
          </p:cNvPr>
          <p:cNvSpPr txBox="1"/>
          <p:nvPr/>
        </p:nvSpPr>
        <p:spPr>
          <a:xfrm>
            <a:off x="1524001" y="2818443"/>
            <a:ext cx="6862508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티켓 예매 취소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03751A-B33A-46A1-82B4-F0CB41C91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66" y="4908534"/>
            <a:ext cx="7061977" cy="38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7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5834633"/>
            <a:ext cx="5883597" cy="22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내 리뷰 페이지는 본인이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작성한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리뷰들을 조회할 수 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</a:p>
          <a:p>
            <a:pPr algn="l">
              <a:lnSpc>
                <a:spcPts val="2830"/>
              </a:lnSpc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상품명과 작성일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별점과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리뷰 내용을 한 눈에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볼 수 있으며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최신 작성한 리뷰가 우선적으로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노출될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 있도록 정렬하였습니다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2DFA6C-99BC-4FF8-8B15-6E7A435F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750" y="3970035"/>
            <a:ext cx="7992496" cy="4785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FA6BA-1CEC-475E-8093-5414E841DD19}"/>
              </a:ext>
            </a:extLst>
          </p:cNvPr>
          <p:cNvSpPr txBox="1"/>
          <p:nvPr/>
        </p:nvSpPr>
        <p:spPr>
          <a:xfrm>
            <a:off x="1524001" y="2818443"/>
            <a:ext cx="6862508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내 리뷰</a:t>
            </a:r>
          </a:p>
        </p:txBody>
      </p:sp>
    </p:spTree>
    <p:extLst>
      <p:ext uri="{BB962C8B-B14F-4D97-AF65-F5344CB8AC3E}">
        <p14:creationId xmlns:p14="http://schemas.microsoft.com/office/powerpoint/2010/main" val="1308400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1832469" y="5834633"/>
            <a:ext cx="6245570" cy="22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포인트 내역 페이지에서는 사용자의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포인트 적립 내역과 사용 내역을 확인할 수 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각 내역은 일자와 함께 증감 금액이 나타나며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상단에는 현재 보유 포인트 총액을 표기하여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사용자가 쉽게 확인할 수 있도록 설정했습니다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E62F56-C6E6-4EDF-8353-3453E8D3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470" y="3952875"/>
            <a:ext cx="7951610" cy="4785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48AAD5-996A-4DAE-B046-95DE4540894D}"/>
              </a:ext>
            </a:extLst>
          </p:cNvPr>
          <p:cNvSpPr txBox="1"/>
          <p:nvPr/>
        </p:nvSpPr>
        <p:spPr>
          <a:xfrm>
            <a:off x="1524001" y="2818443"/>
            <a:ext cx="6862508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포인트 내역</a:t>
            </a:r>
          </a:p>
        </p:txBody>
      </p:sp>
    </p:spTree>
    <p:extLst>
      <p:ext uri="{BB962C8B-B14F-4D97-AF65-F5344CB8AC3E}">
        <p14:creationId xmlns:p14="http://schemas.microsoft.com/office/powerpoint/2010/main" val="2583720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1419" y="5834633"/>
            <a:ext cx="5883597" cy="22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내 정보 수정 페이지는 사용자의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기존 정보가 기본으로 입력되어 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</a:p>
          <a:p>
            <a:pPr algn="l">
              <a:lnSpc>
                <a:spcPts val="2830"/>
              </a:lnSpc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수정이 불가능한 아이디 외에는 별표로 입력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필수 항목을 나타내어 사용자가 정보를 안전하고 정확하게 수정할 수 있도록 설정하였습니다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AD93FB-5883-4E4B-A584-9C171D7B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934" y="3809395"/>
            <a:ext cx="8244388" cy="4916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69B949-50B7-402D-A701-4F2D74B9F8DA}"/>
              </a:ext>
            </a:extLst>
          </p:cNvPr>
          <p:cNvSpPr txBox="1"/>
          <p:nvPr/>
        </p:nvSpPr>
        <p:spPr>
          <a:xfrm>
            <a:off x="1521964" y="4040394"/>
            <a:ext cx="6862508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내 정보 수정</a:t>
            </a:r>
            <a:endParaRPr lang="ko-KR" altLang="en-US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24537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마이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5834633"/>
            <a:ext cx="5883597" cy="22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회원 탈퇴 페이지는 회원 탈퇴 시 사용자에게 알리는 유의사항과 회원 탈퇴 사유를 사용자가 예시에서 선택할 수 있게 하였습니다</a:t>
            </a:r>
            <a:r>
              <a:rPr lang="en-US" altLang="ko-KR" sz="2000" spc="28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ts val="2830"/>
              </a:lnSpc>
            </a:pPr>
            <a:endParaRPr lang="en-US" altLang="ko-KR" sz="2000" spc="28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탈퇴 진행 시에는 비밀번호 입력으로 본인 인증 과정을 거치도록 설정하였습니다</a:t>
            </a:r>
            <a:r>
              <a:rPr lang="en-US" altLang="ko-KR" sz="2000" spc="28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E8846-CE0D-4BE0-98C4-D750BDCC4033}"/>
              </a:ext>
            </a:extLst>
          </p:cNvPr>
          <p:cNvSpPr txBox="1"/>
          <p:nvPr/>
        </p:nvSpPr>
        <p:spPr>
          <a:xfrm>
            <a:off x="1521964" y="4040394"/>
            <a:ext cx="6862508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회원 </a:t>
            </a: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탈퇴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114997-B527-44EA-908C-A09B00CD2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22" y="3809395"/>
            <a:ext cx="8229600" cy="4916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5212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295400" y="1409700"/>
            <a:ext cx="7007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기본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9321646" y="4305300"/>
            <a:ext cx="6862509" cy="44210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10049329" y="5595070"/>
            <a:ext cx="5410200" cy="184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기본 페이지인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음향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상품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판매 리스트 페이지 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음향 상품 판매 페이지에서는 음향 상품으로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헤드셋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이어폰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앰프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스피커를 판매 중입니다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10020300" y="3195544"/>
            <a:ext cx="5334000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음향 상품</a:t>
            </a:r>
            <a:r>
              <a:rPr lang="en-US" altLang="ko-KR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</a:t>
            </a: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판매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03D45D-1908-4CD6-AA4D-741D9098A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77" y="2896437"/>
            <a:ext cx="7014912" cy="5829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6296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295400" y="1409700"/>
            <a:ext cx="7007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기본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8987091" y="4305300"/>
            <a:ext cx="6862509" cy="44210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9469767" y="5595070"/>
            <a:ext cx="5897155" cy="255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기본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페이지인 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티켓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예약 리스트 페이지 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 티켓 예약 페이지에서는 공연 티켓으로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콘서트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클래식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연극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뮤지컬이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준비되어 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9419045" y="3072582"/>
            <a:ext cx="5334000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예약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93F99E-9009-47F8-9FFC-DF182F070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026850"/>
            <a:ext cx="6855503" cy="5699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5959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9672892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10182511" y="6034068"/>
            <a:ext cx="5843270" cy="184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상세 페이지인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음향 상품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구매 상세 정보 페이지입니다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고객이 음향 상품의 구매를 희망할 때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상품의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상세 정보와 리뷰를 볼 수 있게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10158730" y="3236910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음향 상품 구매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DABD6-8BA6-4374-BF9A-DB17C29BB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2" y="3314700"/>
            <a:ext cx="7949448" cy="53750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603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1295400" y="3747521"/>
            <a:ext cx="4883550" cy="519002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A9EB-FB63-4B93-9973-438B0CBDAF01}"/>
              </a:ext>
            </a:extLst>
          </p:cNvPr>
          <p:cNvSpPr txBox="1"/>
          <p:nvPr/>
        </p:nvSpPr>
        <p:spPr>
          <a:xfrm>
            <a:off x="1524000" y="1430559"/>
            <a:ext cx="4648200" cy="119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7500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팀원 소개</a:t>
            </a:r>
            <a:endParaRPr lang="en-US" altLang="ko-KR" sz="7500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3212D7A0-C9D9-40BD-8184-519393F315CB}"/>
              </a:ext>
            </a:extLst>
          </p:cNvPr>
          <p:cNvSpPr txBox="1"/>
          <p:nvPr/>
        </p:nvSpPr>
        <p:spPr>
          <a:xfrm>
            <a:off x="1807564" y="4457700"/>
            <a:ext cx="4011427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500" b="1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※</a:t>
            </a:r>
            <a:r>
              <a:rPr lang="ko-KR" altLang="en-US" sz="2500" b="1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담당 파트</a:t>
            </a:r>
            <a:endParaRPr lang="en-US" sz="2500" b="1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31ECF7D-FA46-4DCD-8E38-475DD9D3E971}"/>
              </a:ext>
            </a:extLst>
          </p:cNvPr>
          <p:cNvSpPr txBox="1"/>
          <p:nvPr/>
        </p:nvSpPr>
        <p:spPr>
          <a:xfrm>
            <a:off x="1807564" y="5163429"/>
            <a:ext cx="4011427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프로젝트</a:t>
            </a:r>
            <a:r>
              <a:rPr lang="en-US" altLang="ko-KR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총괄 관리</a:t>
            </a:r>
            <a:endParaRPr lang="en-US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4F714614-66A6-4ACA-92E1-C903D342FE42}"/>
              </a:ext>
            </a:extLst>
          </p:cNvPr>
          <p:cNvSpPr txBox="1"/>
          <p:nvPr/>
        </p:nvSpPr>
        <p:spPr>
          <a:xfrm>
            <a:off x="1807564" y="5879785"/>
            <a:ext cx="4011427" cy="45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백 엔드 주요 기능 구현</a:t>
            </a:r>
            <a:endParaRPr lang="en-US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4B825814-F9A5-42AC-85DE-E02679E58F66}"/>
              </a:ext>
            </a:extLst>
          </p:cNvPr>
          <p:cNvSpPr txBox="1"/>
          <p:nvPr/>
        </p:nvSpPr>
        <p:spPr>
          <a:xfrm>
            <a:off x="1784373" y="6584827"/>
            <a:ext cx="4011427" cy="45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DB </a:t>
            </a: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생성 및 구현과 관리</a:t>
            </a:r>
            <a:endParaRPr lang="en-US" altLang="ko-KR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A55034EC-1C35-4875-A1D3-877E83705C02}"/>
              </a:ext>
            </a:extLst>
          </p:cNvPr>
          <p:cNvSpPr txBox="1"/>
          <p:nvPr/>
        </p:nvSpPr>
        <p:spPr>
          <a:xfrm>
            <a:off x="1807564" y="7301183"/>
            <a:ext cx="4011427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백 엔드 총괄 관리</a:t>
            </a:r>
            <a:endParaRPr lang="en-US" altLang="ko-KR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985394-AC17-4F20-9437-19E235291B43}"/>
              </a:ext>
            </a:extLst>
          </p:cNvPr>
          <p:cNvSpPr/>
          <p:nvPr/>
        </p:nvSpPr>
        <p:spPr>
          <a:xfrm>
            <a:off x="6706761" y="3747521"/>
            <a:ext cx="4883550" cy="519002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CE1B7053-EA9D-4DE5-8738-05DDC58DE678}"/>
              </a:ext>
            </a:extLst>
          </p:cNvPr>
          <p:cNvSpPr txBox="1"/>
          <p:nvPr/>
        </p:nvSpPr>
        <p:spPr>
          <a:xfrm>
            <a:off x="7004444" y="4247454"/>
            <a:ext cx="4011427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500" b="1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※</a:t>
            </a:r>
            <a:r>
              <a:rPr lang="ko-KR" altLang="en-US" sz="2500" b="1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담당 파트</a:t>
            </a:r>
            <a:endParaRPr lang="en-US" sz="2500" b="1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B4395BA1-D79B-4284-B23B-BF2316D7DC00}"/>
              </a:ext>
            </a:extLst>
          </p:cNvPr>
          <p:cNvSpPr txBox="1"/>
          <p:nvPr/>
        </p:nvSpPr>
        <p:spPr>
          <a:xfrm>
            <a:off x="6978205" y="5183483"/>
            <a:ext cx="6034900" cy="1535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프론트엔드</a:t>
            </a: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모션 및 효과 보조</a:t>
            </a:r>
            <a:endParaRPr lang="en-US" altLang="ko-KR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유저 관련 페이지 및</a:t>
            </a:r>
            <a:endParaRPr lang="en-US" altLang="ko-KR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기능 </a:t>
            </a:r>
            <a:r>
              <a:rPr lang="ko-KR" altLang="en-US" sz="2500" spc="89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풀스택</a:t>
            </a: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구현</a:t>
            </a:r>
            <a:endParaRPr lang="en-US" altLang="ko-KR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E8F0C1CF-E393-41F5-B527-5F6D1F3DBD10}"/>
              </a:ext>
            </a:extLst>
          </p:cNvPr>
          <p:cNvSpPr txBox="1"/>
          <p:nvPr/>
        </p:nvSpPr>
        <p:spPr>
          <a:xfrm>
            <a:off x="6995300" y="6823925"/>
            <a:ext cx="6034900" cy="1587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마이페이지</a:t>
            </a:r>
          </a:p>
          <a:p>
            <a:pPr marL="45720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회원가입</a:t>
            </a:r>
          </a:p>
          <a:p>
            <a:pPr marL="457200" indent="-457200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로그인 관련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962D73A-20A1-454D-AB9D-6ED18D17D30F}"/>
              </a:ext>
            </a:extLst>
          </p:cNvPr>
          <p:cNvSpPr/>
          <p:nvPr/>
        </p:nvSpPr>
        <p:spPr>
          <a:xfrm>
            <a:off x="12151896" y="3743231"/>
            <a:ext cx="4883550" cy="519002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6C916DB4-AF85-4C57-8C21-BBB6A0904A42}"/>
              </a:ext>
            </a:extLst>
          </p:cNvPr>
          <p:cNvSpPr txBox="1"/>
          <p:nvPr/>
        </p:nvSpPr>
        <p:spPr>
          <a:xfrm>
            <a:off x="12470282" y="4216854"/>
            <a:ext cx="4011427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※</a:t>
            </a: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담당 파트</a:t>
            </a:r>
            <a:endParaRPr lang="en-US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0C077C58-0140-421F-A5FD-C0660636AB2B}"/>
              </a:ext>
            </a:extLst>
          </p:cNvPr>
          <p:cNvSpPr txBox="1"/>
          <p:nvPr/>
        </p:nvSpPr>
        <p:spPr>
          <a:xfrm>
            <a:off x="12470283" y="4895210"/>
            <a:ext cx="3810000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상품 리스트</a:t>
            </a:r>
            <a:r>
              <a:rPr lang="en-US" altLang="ko-KR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상세 페이지</a:t>
            </a:r>
            <a:endParaRPr lang="en-US" altLang="ko-KR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풀스택</a:t>
            </a: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구현</a:t>
            </a:r>
            <a:endParaRPr lang="en-US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91C0C00A-5290-4DD1-86C2-D9155D85FF96}"/>
              </a:ext>
            </a:extLst>
          </p:cNvPr>
          <p:cNvSpPr txBox="1"/>
          <p:nvPr/>
        </p:nvSpPr>
        <p:spPr>
          <a:xfrm>
            <a:off x="12470282" y="6101275"/>
            <a:ext cx="3833193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 리스트</a:t>
            </a:r>
            <a:r>
              <a:rPr lang="en-US" altLang="ko-KR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상세 페이지</a:t>
            </a:r>
            <a:endParaRPr lang="en-US" altLang="ko-KR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풀스택</a:t>
            </a: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구현</a:t>
            </a:r>
            <a:r>
              <a:rPr lang="en-US" altLang="ko-KR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endParaRPr lang="en-US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C6B3E853-0C4B-4EBD-8A17-1A7111A143BB}"/>
              </a:ext>
            </a:extLst>
          </p:cNvPr>
          <p:cNvSpPr txBox="1"/>
          <p:nvPr/>
        </p:nvSpPr>
        <p:spPr>
          <a:xfrm>
            <a:off x="12470282" y="7307340"/>
            <a:ext cx="3833193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프론트 엔드 모션 효과 및</a:t>
            </a:r>
            <a:endParaRPr lang="en-US" altLang="ko-KR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2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디자인 총괄</a:t>
            </a:r>
            <a:endParaRPr lang="en-US" altLang="ko-KR" sz="2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BA1AD9-E6E5-4FC0-B6B7-0058FE2E4E99}"/>
              </a:ext>
            </a:extLst>
          </p:cNvPr>
          <p:cNvSpPr txBox="1"/>
          <p:nvPr/>
        </p:nvSpPr>
        <p:spPr>
          <a:xfrm>
            <a:off x="-614017" y="2454224"/>
            <a:ext cx="8854587" cy="1111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3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팀장 김민서</a:t>
            </a:r>
            <a:endParaRPr lang="en-US" altLang="ko-KR" sz="3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F5BBD2-737A-4E87-A9EA-FEF0A5285A7A}"/>
              </a:ext>
            </a:extLst>
          </p:cNvPr>
          <p:cNvSpPr txBox="1"/>
          <p:nvPr/>
        </p:nvSpPr>
        <p:spPr>
          <a:xfrm>
            <a:off x="4582863" y="2428785"/>
            <a:ext cx="8854587" cy="1111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3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팀원 김은혜</a:t>
            </a:r>
            <a:endParaRPr lang="en-US" altLang="ko-KR" sz="3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871216-A5E1-442F-9075-6AD88D42DEBD}"/>
              </a:ext>
            </a:extLst>
          </p:cNvPr>
          <p:cNvSpPr txBox="1"/>
          <p:nvPr/>
        </p:nvSpPr>
        <p:spPr>
          <a:xfrm>
            <a:off x="10166377" y="2422345"/>
            <a:ext cx="8854587" cy="1111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3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팀원 백승호</a:t>
            </a:r>
            <a:endParaRPr lang="en-US" altLang="ko-KR" sz="3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4175673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474656" y="5112407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81B36-A990-4592-A5BA-EC867D4453B0}"/>
              </a:ext>
            </a:extLst>
          </p:cNvPr>
          <p:cNvSpPr txBox="1"/>
          <p:nvPr/>
        </p:nvSpPr>
        <p:spPr>
          <a:xfrm>
            <a:off x="1984275" y="2917656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예매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A49BF2-259C-454F-9421-FE1BE3DAD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872" y="1485900"/>
            <a:ext cx="5545625" cy="7209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25D82E-AEEE-4E95-94E4-434FB70EA52E}"/>
              </a:ext>
            </a:extLst>
          </p:cNvPr>
          <p:cNvSpPr txBox="1"/>
          <p:nvPr/>
        </p:nvSpPr>
        <p:spPr>
          <a:xfrm>
            <a:off x="2125262" y="5974040"/>
            <a:ext cx="5415901" cy="184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상세 페이지인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 티켓 예약 상세 정보 페이지입니다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 포스터 이미지과 공연 상세 정보 그리고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공연장 위치 지도가 </a:t>
            </a:r>
            <a:r>
              <a:rPr lang="ko-KR" altLang="en-US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준비되어있습니다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812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7907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066343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1978283" y="5577940"/>
            <a:ext cx="5953942" cy="255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관리자 메인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페이지는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쇼핑몰 관리자 대시보드를 통하여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음향상품과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 티켓의  월별 총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매출 추이와 월별 판매 현황을 통계 그래프로 볼  있게 디자인 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그리고 월 그래프에 마우스를 올리면 상세정보가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이미지에 보이는 것처럼 출력되게 구현했습니다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91C9A7-EE12-42FC-897A-DB47BCEB5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068618"/>
            <a:ext cx="6660005" cy="65805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5CBB1F-7CEB-4D9C-A556-0354A466113A}"/>
              </a:ext>
            </a:extLst>
          </p:cNvPr>
          <p:cNvSpPr txBox="1"/>
          <p:nvPr/>
        </p:nvSpPr>
        <p:spPr>
          <a:xfrm>
            <a:off x="1912156" y="3481356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메인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3175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5655097"/>
            <a:ext cx="5883597" cy="255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음향 상품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등록 페이지는 음악 상품 판매 사이트에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등록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할 상품의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대한 정보를 입력하여 등록하는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만약에 상세 정보 중 누락된 정보가 있다면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상품 등록에 오류가 생겼다는 경고창이 출력되게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E49B6-B861-49B8-81B8-63C6329B3120}"/>
              </a:ext>
            </a:extLst>
          </p:cNvPr>
          <p:cNvSpPr txBox="1"/>
          <p:nvPr/>
        </p:nvSpPr>
        <p:spPr>
          <a:xfrm>
            <a:off x="2013455" y="3467100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음향 상품 등록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F7B5CF-0B7D-4299-A58B-7C6A552F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34" y="2788084"/>
            <a:ext cx="7938865" cy="4710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3A3454-A42B-45E5-AE01-693060A40F08}"/>
              </a:ext>
            </a:extLst>
          </p:cNvPr>
          <p:cNvSpPr txBox="1"/>
          <p:nvPr/>
        </p:nvSpPr>
        <p:spPr>
          <a:xfrm>
            <a:off x="1329262" y="17907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858976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1953035" y="6193706"/>
            <a:ext cx="6004437" cy="148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음향 상품 관리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페이지는 음향 상품 판매 사이트에 노출할 상품의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대한 정보를 수정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삭제하여 관리할 수 있게 하는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 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6A4C2E-30F4-4113-B400-7F0866425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509" y="2650540"/>
            <a:ext cx="8037891" cy="6075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9A1A3C-9C3B-4DD1-AEA0-B804F2ACE50E}"/>
              </a:ext>
            </a:extLst>
          </p:cNvPr>
          <p:cNvSpPr txBox="1"/>
          <p:nvPr/>
        </p:nvSpPr>
        <p:spPr>
          <a:xfrm>
            <a:off x="1921572" y="3568999"/>
            <a:ext cx="54399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음향 상품 관리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74CA7-6672-4F91-92BB-342717E6D331}"/>
              </a:ext>
            </a:extLst>
          </p:cNvPr>
          <p:cNvSpPr txBox="1"/>
          <p:nvPr/>
        </p:nvSpPr>
        <p:spPr>
          <a:xfrm>
            <a:off x="1329262" y="17907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564711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905957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음향 상품 관리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467494" y="4581879"/>
            <a:ext cx="6862509" cy="4108455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5060" y="5176764"/>
            <a:ext cx="5767376" cy="2918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관리자 페이지 중 음향 상품 수정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페이지는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음향 상품 정보에서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관리자가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수정을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진행 시 음향 상품의 상세 정보나 이미지를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수정할 수 있게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ts val="2830"/>
              </a:lnSpc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만약에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상세정보를 누락한다면 상품 수정에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오류가 발생했다는 경고 창이 출력이 되도록 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구현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 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25488-AB82-442D-B720-FD6A378564C2}"/>
              </a:ext>
            </a:extLst>
          </p:cNvPr>
          <p:cNvSpPr txBox="1"/>
          <p:nvPr/>
        </p:nvSpPr>
        <p:spPr>
          <a:xfrm>
            <a:off x="1959111" y="3185994"/>
            <a:ext cx="6862509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ko-KR" altLang="en-US" sz="3000" b="1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음향 상품 수정</a:t>
            </a:r>
            <a:endParaRPr lang="en-US" altLang="ko-KR" sz="3000" b="1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0C7BA-02C6-4DD3-A3FF-ED8EBE83BD5C}"/>
              </a:ext>
            </a:extLst>
          </p:cNvPr>
          <p:cNvSpPr txBox="1"/>
          <p:nvPr/>
        </p:nvSpPr>
        <p:spPr>
          <a:xfrm>
            <a:off x="1949525" y="3761290"/>
            <a:ext cx="6862509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ko-KR" altLang="en-US" sz="3000" b="1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기능 구현 페이지</a:t>
            </a:r>
            <a:endParaRPr lang="en-US" altLang="ko-KR" sz="3000" b="1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DCFF23-59BE-4A12-A97E-4370C1A7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322" y="3185994"/>
            <a:ext cx="8189084" cy="55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3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905957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음향 상품 관리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329262" y="4533900"/>
            <a:ext cx="6862509" cy="4108455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25488-AB82-442D-B720-FD6A378564C2}"/>
              </a:ext>
            </a:extLst>
          </p:cNvPr>
          <p:cNvSpPr txBox="1"/>
          <p:nvPr/>
        </p:nvSpPr>
        <p:spPr>
          <a:xfrm>
            <a:off x="1934865" y="3162300"/>
            <a:ext cx="332293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ko-KR" altLang="en-US" sz="3000" b="1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음향 상품 삭제</a:t>
            </a:r>
            <a:endParaRPr lang="en-US" altLang="ko-KR" sz="3000" b="1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0C7BA-02C6-4DD3-A3FF-ED8EBE83BD5C}"/>
              </a:ext>
            </a:extLst>
          </p:cNvPr>
          <p:cNvSpPr txBox="1"/>
          <p:nvPr/>
        </p:nvSpPr>
        <p:spPr>
          <a:xfrm>
            <a:off x="1925279" y="3737596"/>
            <a:ext cx="3561122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ko-KR" altLang="en-US" sz="3000" b="1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기능 구현 페이지</a:t>
            </a:r>
            <a:endParaRPr lang="en-US" altLang="ko-KR" sz="3000" b="1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B2652D-63F3-46A1-9DA5-FB34C65A9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493" y="1756379"/>
            <a:ext cx="7863507" cy="6883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FE5FCE-AE59-40FE-848B-56B21788D6C6}"/>
              </a:ext>
            </a:extLst>
          </p:cNvPr>
          <p:cNvSpPr txBox="1"/>
          <p:nvPr/>
        </p:nvSpPr>
        <p:spPr>
          <a:xfrm>
            <a:off x="1873303" y="5487857"/>
            <a:ext cx="5774425" cy="22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음향 상품 삭제 페이지는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기존에 유저들에게 노출되고 있는 음향 상품을 </a:t>
            </a:r>
            <a:r>
              <a:rPr lang="ko-KR" altLang="en-US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목록에서실시간으로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삭제할 수 있게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ts val="2830"/>
              </a:lnSpc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실수로 인한 삭제를 방지하고자 경고창을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통하여 삭제 의사를 재 확인하게 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2400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905957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음향 상품 관리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329262" y="4550788"/>
            <a:ext cx="6862509" cy="4108455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77721" y="5863818"/>
            <a:ext cx="5510983" cy="148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음악 상품 리뷰 관리 페이지는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구매자가 작성한 리뷰를 확인할 수 있고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상품과 관련 없는 리뷰나 악성 리뷰는 관리자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재량으로 삭제할 수 있게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25488-AB82-442D-B720-FD6A378564C2}"/>
              </a:ext>
            </a:extLst>
          </p:cNvPr>
          <p:cNvSpPr txBox="1"/>
          <p:nvPr/>
        </p:nvSpPr>
        <p:spPr>
          <a:xfrm>
            <a:off x="2014610" y="3238500"/>
            <a:ext cx="6862509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ko-KR" altLang="en-US" sz="3000" b="1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음향 상품 리뷰 관리</a:t>
            </a:r>
            <a:endParaRPr lang="en-US" altLang="ko-KR" sz="3000" b="1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0C7BA-02C6-4DD3-A3FF-ED8EBE83BD5C}"/>
              </a:ext>
            </a:extLst>
          </p:cNvPr>
          <p:cNvSpPr txBox="1"/>
          <p:nvPr/>
        </p:nvSpPr>
        <p:spPr>
          <a:xfrm>
            <a:off x="2005024" y="3813796"/>
            <a:ext cx="6862509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ko-KR" altLang="en-US" sz="3000" b="1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기능 구현 페이지</a:t>
            </a:r>
            <a:endParaRPr lang="en-US" altLang="ko-KR" sz="3000" b="1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C625BC-2ED9-447B-828E-E212342A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39" y="3974326"/>
            <a:ext cx="8339961" cy="4684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5055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5837011"/>
            <a:ext cx="5883597" cy="2200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중 음향 주문 관리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페이지는 고객이 주문한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음향 상품의 리스트를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볼 수 있는 페이지입니다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상품의 주문고유번호와 주문상태 등 상세정보가 노출되게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F994BB-A9F0-454B-ABF0-DB77B5DF2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822992"/>
            <a:ext cx="6237837" cy="6903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678090-9655-405F-B46D-BCC61D2CF66F}"/>
              </a:ext>
            </a:extLst>
          </p:cNvPr>
          <p:cNvSpPr txBox="1"/>
          <p:nvPr/>
        </p:nvSpPr>
        <p:spPr>
          <a:xfrm>
            <a:off x="1912156" y="3079347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음향 상품 주문 관리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리스트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18710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6011732"/>
            <a:ext cx="5883597" cy="1841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음향 상품 주문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 상세 페이지는 고객의 주문 상세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정보를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자세하게 볼 수 있으며 주문 상태 관리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정보를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수정하여 상태 업데이트가 실시간으로 가능하게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34FCA8-8CEC-40C8-8E2E-E5074C6BE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23099"/>
            <a:ext cx="6053632" cy="680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4FFC-D8FF-4D80-975A-0C4DC7CF54FB}"/>
              </a:ext>
            </a:extLst>
          </p:cNvPr>
          <p:cNvSpPr txBox="1"/>
          <p:nvPr/>
        </p:nvSpPr>
        <p:spPr>
          <a:xfrm>
            <a:off x="1912156" y="3079347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음향 상품 주문 관리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28261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6373242"/>
            <a:ext cx="5883597" cy="11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공연 티켓 등록 페이지는 공연 티켓 판매 사이트에 판매할 티켓의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대한 정보를 입력하여 등록하는 페이지입니다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2E27F-1E18-42E5-BADF-9632EEADC901}"/>
              </a:ext>
            </a:extLst>
          </p:cNvPr>
          <p:cNvSpPr txBox="1"/>
          <p:nvPr/>
        </p:nvSpPr>
        <p:spPr>
          <a:xfrm>
            <a:off x="1912156" y="3481356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등록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D7522D-D7D4-4278-9BBF-2AE16AEB0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479" y="2425057"/>
            <a:ext cx="8242259" cy="6301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737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4724400" y="7304371"/>
            <a:ext cx="8839200" cy="81092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3CF7-DBFF-48C9-95B7-0988DC8E2BFA}"/>
              </a:ext>
            </a:extLst>
          </p:cNvPr>
          <p:cNvSpPr txBox="1"/>
          <p:nvPr/>
        </p:nvSpPr>
        <p:spPr>
          <a:xfrm>
            <a:off x="5574808" y="7524720"/>
            <a:ext cx="713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모든 음악과 공연을 하나로 연결하는 플랫폼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."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4724400" y="1878906"/>
            <a:ext cx="88392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A9EB-FB63-4B93-9973-438B0CBDAF01}"/>
              </a:ext>
            </a:extLst>
          </p:cNvPr>
          <p:cNvSpPr txBox="1"/>
          <p:nvPr/>
        </p:nvSpPr>
        <p:spPr>
          <a:xfrm>
            <a:off x="4676356" y="3701330"/>
            <a:ext cx="8854587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8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 개요</a:t>
            </a:r>
            <a:endParaRPr lang="en-US" altLang="ko-KR" sz="8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5585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6177335"/>
            <a:ext cx="5883597" cy="148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공연 티켓 관리 페이지는 공연 티켓 판매 사이트에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등록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할 티켓의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대한 정보를 수정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삭제하여 실시간으로 티켓의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정보를 관리할 수 있게 하는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 페이지 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6BFBD-69C0-4F9A-AC3A-108BAA3C0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81838"/>
            <a:ext cx="8465132" cy="5453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4EDEB4-0BD3-42DF-A06C-6BFCDFD82D4B}"/>
              </a:ext>
            </a:extLst>
          </p:cNvPr>
          <p:cNvSpPr txBox="1"/>
          <p:nvPr/>
        </p:nvSpPr>
        <p:spPr>
          <a:xfrm>
            <a:off x="1912156" y="3481356"/>
            <a:ext cx="6659155" cy="823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관리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6802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905957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관리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07D5E4-7B8F-45B8-874D-BF191387C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976076"/>
            <a:ext cx="8278889" cy="57484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389DD2-6299-425A-B947-1D66689A52FF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B619C-96FD-435A-8882-83BED1C065F4}"/>
              </a:ext>
            </a:extLst>
          </p:cNvPr>
          <p:cNvSpPr txBox="1"/>
          <p:nvPr/>
        </p:nvSpPr>
        <p:spPr>
          <a:xfrm>
            <a:off x="2013455" y="6177335"/>
            <a:ext cx="5883597" cy="148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공연 티켓 수정 페이지는 공연 티켓 판매 사이트에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등록된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공연 티켓의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대한 정보를 실시간으로 관리자가 수정할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 있게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CA6DB1-27A3-4FD6-A453-E364E276369B}"/>
              </a:ext>
            </a:extLst>
          </p:cNvPr>
          <p:cNvSpPr txBox="1"/>
          <p:nvPr/>
        </p:nvSpPr>
        <p:spPr>
          <a:xfrm>
            <a:off x="1912156" y="3086100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수정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기능 구현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645108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905957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관리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750FA75-EB51-4339-8CB9-20616695690C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DC0AF6-1821-4EC6-B7C6-F57C9BD80F67}"/>
              </a:ext>
            </a:extLst>
          </p:cNvPr>
          <p:cNvSpPr txBox="1"/>
          <p:nvPr/>
        </p:nvSpPr>
        <p:spPr>
          <a:xfrm>
            <a:off x="1912156" y="3086100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삭제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기능 구현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241174" y="5655097"/>
            <a:ext cx="5428159" cy="255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altLang="ko-KR" sz="2000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관리자 페이지 중 공연 티켓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삭제 페이지는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기존에 유저들에게 노출되고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있는 공연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티켓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목록에서 실시간으로 삭제할 수 있게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ts val="2830"/>
              </a:lnSpc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실수로 인한 삭제를 방지하고자 경고창을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ts val="2830"/>
              </a:lnSpc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통하여 삭제 의사를 재 확인하게 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BE2FB-55E2-4E1D-BE10-3FA37564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45" y="4152900"/>
            <a:ext cx="8013191" cy="4573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8361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6433380"/>
            <a:ext cx="5883597" cy="11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공연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예약 관리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페이지는 고객들이 구매한 공연 예약 현황을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리스트로 볼 수 있게 구현하였습니다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B5C01-E687-4876-84D7-1532507A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99" y="3748899"/>
            <a:ext cx="7980901" cy="4977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524C5B-7E3E-407C-A91F-DA59C0930225}"/>
              </a:ext>
            </a:extLst>
          </p:cNvPr>
          <p:cNvSpPr txBox="1"/>
          <p:nvPr/>
        </p:nvSpPr>
        <p:spPr>
          <a:xfrm>
            <a:off x="1912156" y="3238500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관리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예약 페이지</a:t>
            </a:r>
            <a:endParaRPr lang="en-US" altLang="ko-KR" sz="4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47200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1976740" y="6193706"/>
            <a:ext cx="5957028" cy="148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공연 티켓 예약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 상세 페이지는 유저의 공연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티켓 예매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상세 정보를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확인하고 상태 관리를 변경할 수 있는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기능이 구현되어 있습니다</a:t>
            </a:r>
            <a:r>
              <a:rPr lang="en-US" altLang="ko-KR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1F0B58-D5A4-4487-9DDA-F6BD651C4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46" y="3390900"/>
            <a:ext cx="8416954" cy="5335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477F56-B927-44F8-A2DE-5A6A17AAF9DF}"/>
              </a:ext>
            </a:extLst>
          </p:cNvPr>
          <p:cNvSpPr txBox="1"/>
          <p:nvPr/>
        </p:nvSpPr>
        <p:spPr>
          <a:xfrm>
            <a:off x="1912156" y="3238500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예약 관리</a:t>
            </a: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54916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75853-21D8-43E3-B359-342122313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793913"/>
            <a:ext cx="8125541" cy="4932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DC3D9D-E8C8-46DF-85B2-FF7CA2AD58DC}"/>
              </a:ext>
            </a:extLst>
          </p:cNvPr>
          <p:cNvSpPr txBox="1"/>
          <p:nvPr/>
        </p:nvSpPr>
        <p:spPr>
          <a:xfrm>
            <a:off x="1912156" y="3238500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티켓 예약 관리</a:t>
            </a: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4AE4E-74A3-47DE-A83A-25A1ACE2B48C}"/>
              </a:ext>
            </a:extLst>
          </p:cNvPr>
          <p:cNvSpPr txBox="1"/>
          <p:nvPr/>
        </p:nvSpPr>
        <p:spPr>
          <a:xfrm>
            <a:off x="1976740" y="6193706"/>
            <a:ext cx="5957028" cy="148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공연 티켓 예약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 상세 페이지는 유저의 공연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티켓 예매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상세 정보를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확인하고 상태 관리를 변경할 수 있는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기능이 구현되어 있습니다</a:t>
            </a:r>
            <a:r>
              <a:rPr lang="en-US" altLang="ko-KR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523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6373242"/>
            <a:ext cx="5883597" cy="11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중 가입 유저 목록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페이지는 가입 한 유저의 상세 정보를 확인할 수 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있는 리스트 페이지입니다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C101F7-C46C-4F35-A12B-A224A7172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05" y="4553233"/>
            <a:ext cx="8457195" cy="4173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06F6C9-6959-4DCE-AD42-1276B82C1AF9}"/>
              </a:ext>
            </a:extLst>
          </p:cNvPr>
          <p:cNvSpPr txBox="1"/>
          <p:nvPr/>
        </p:nvSpPr>
        <p:spPr>
          <a:xfrm>
            <a:off x="1912156" y="3238500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가입 유저 목록</a:t>
            </a: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2895032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2013455" y="6433380"/>
            <a:ext cx="5883597" cy="11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환불 요청 관리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페이지는 유저의 음향 상품의 환불 목록을 확인할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 있으며 상세 정보를 확인할 수 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3A9FC-067D-4E1D-AA35-DFC297944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188813"/>
            <a:ext cx="8603709" cy="5537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5FECB0-02CA-4D1C-8993-DB4041377D75}"/>
              </a:ext>
            </a:extLst>
          </p:cNvPr>
          <p:cNvSpPr txBox="1"/>
          <p:nvPr/>
        </p:nvSpPr>
        <p:spPr>
          <a:xfrm>
            <a:off x="1912156" y="3238500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환불 요청 관리</a:t>
            </a: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1895629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329262" y="1866900"/>
            <a:ext cx="700790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8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관리자 페이지</a:t>
            </a:r>
            <a:endParaRPr lang="en-US" altLang="ko-KR" sz="8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B3324E9-8F2D-45F7-8FBA-627B79EFFA4D}"/>
              </a:ext>
            </a:extLst>
          </p:cNvPr>
          <p:cNvSpPr/>
          <p:nvPr/>
        </p:nvSpPr>
        <p:spPr>
          <a:xfrm>
            <a:off x="1524000" y="5143500"/>
            <a:ext cx="6862509" cy="3582806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9D210B-FEB4-4AD3-B319-85F9DDF33555}"/>
              </a:ext>
            </a:extLst>
          </p:cNvPr>
          <p:cNvSpPr txBox="1"/>
          <p:nvPr/>
        </p:nvSpPr>
        <p:spPr>
          <a:xfrm>
            <a:off x="1923381" y="6373242"/>
            <a:ext cx="6063745" cy="11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en-US" altLang="ko-KR" sz="2000" u="none" strike="noStrike" spc="28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관리자</a:t>
            </a:r>
            <a:r>
              <a:rPr lang="ko-KR" altLang="en-US" sz="2000" u="none" strike="noStrike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페이지 중 환불 요청 관리</a:t>
            </a:r>
            <a:endParaRPr lang="en-US" altLang="ko-KR" sz="2000" u="none" strike="noStrike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페이지는 유저의 음향 상품의 환불 상세 목록을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확인할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 있으며 상세 정보를 확인할 수 있습니다</a:t>
            </a:r>
            <a:r>
              <a:rPr lang="en-US" altLang="ko-KR" sz="2000" spc="28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5FECB0-02CA-4D1C-8993-DB4041377D75}"/>
              </a:ext>
            </a:extLst>
          </p:cNvPr>
          <p:cNvSpPr txBox="1"/>
          <p:nvPr/>
        </p:nvSpPr>
        <p:spPr>
          <a:xfrm>
            <a:off x="1912156" y="3238500"/>
            <a:ext cx="6659155" cy="168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환불 요청</a:t>
            </a:r>
          </a:p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E9FA4-46CA-4ABD-9DEB-D1AA9A8F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575" y="2891394"/>
            <a:ext cx="8048625" cy="5834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7439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4724400" y="7304371"/>
            <a:ext cx="8839200" cy="81092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3CF7-DBFF-48C9-95B7-0988DC8E2BFA}"/>
              </a:ext>
            </a:extLst>
          </p:cNvPr>
          <p:cNvSpPr txBox="1"/>
          <p:nvPr/>
        </p:nvSpPr>
        <p:spPr>
          <a:xfrm>
            <a:off x="5467349" y="7509780"/>
            <a:ext cx="735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"</a:t>
            </a:r>
            <a:r>
              <a:rPr lang="en-US" altLang="ko-KR" sz="2000" b="1" dirty="0" err="1"/>
              <a:t>AudiMew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음악을 사랑하는 당신을 위한 특별한 공간입니다</a:t>
            </a:r>
            <a:r>
              <a:rPr lang="en-US" altLang="ko-KR" sz="2000" b="1" dirty="0"/>
              <a:t>."</a:t>
            </a:r>
            <a:endParaRPr lang="ko-KR" altLang="en-US" sz="20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4724400" y="1878906"/>
            <a:ext cx="88392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A9EB-FB63-4B93-9973-438B0CBDAF01}"/>
              </a:ext>
            </a:extLst>
          </p:cNvPr>
          <p:cNvSpPr txBox="1"/>
          <p:nvPr/>
        </p:nvSpPr>
        <p:spPr>
          <a:xfrm>
            <a:off x="5378203" y="3142876"/>
            <a:ext cx="7531591" cy="246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</a:t>
            </a:r>
            <a:endParaRPr lang="en-US" altLang="ko-KR" sz="8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9799"/>
              </a:lnSpc>
            </a:pPr>
            <a:r>
              <a:rPr lang="ko-KR" altLang="en-US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핵심 기능 구현</a:t>
            </a:r>
            <a:endParaRPr lang="en-US" altLang="ko-KR" sz="8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167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DB0A62-DFCC-41BC-895B-50ECE77EE3B8}"/>
              </a:ext>
            </a:extLst>
          </p:cNvPr>
          <p:cNvSpPr txBox="1"/>
          <p:nvPr/>
        </p:nvSpPr>
        <p:spPr>
          <a:xfrm>
            <a:off x="1748625" y="8685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DE687E-616F-4A5D-9DBD-BC801E428005}"/>
              </a:ext>
            </a:extLst>
          </p:cNvPr>
          <p:cNvSpPr/>
          <p:nvPr/>
        </p:nvSpPr>
        <p:spPr>
          <a:xfrm>
            <a:off x="1359896" y="3332607"/>
            <a:ext cx="15568208" cy="5697093"/>
          </a:xfrm>
          <a:prstGeom prst="rect">
            <a:avLst/>
          </a:prstGeom>
          <a:solidFill>
            <a:srgbClr val="F0F6FB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D70CF9C2-B71B-4AE6-B726-850138EE51CB}"/>
              </a:ext>
            </a:extLst>
          </p:cNvPr>
          <p:cNvSpPr txBox="1"/>
          <p:nvPr/>
        </p:nvSpPr>
        <p:spPr>
          <a:xfrm>
            <a:off x="1359896" y="2068055"/>
            <a:ext cx="979953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ko-KR" altLang="en-US" sz="7500" spc="9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 개요</a:t>
            </a:r>
            <a:endParaRPr lang="en-US" sz="7500" spc="9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2D8A9CB-ABF1-4A61-A6BC-B9BD02408B18}"/>
              </a:ext>
            </a:extLst>
          </p:cNvPr>
          <p:cNvSpPr txBox="1"/>
          <p:nvPr/>
        </p:nvSpPr>
        <p:spPr>
          <a:xfrm>
            <a:off x="1748625" y="3714750"/>
            <a:ext cx="2386709" cy="38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ko-KR" altLang="en-US" spc="52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 Avenir Next Arabic Medium"/>
                <a:sym typeface=" Avenir Next Arabic Medium"/>
              </a:rPr>
              <a:t>비전</a:t>
            </a:r>
            <a:endParaRPr lang="en-US" spc="52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 Avenir Next Arabic Medium"/>
              <a:sym typeface=" Avenir Next Arabic Medium"/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BCDE190A-DBB3-4E59-844F-78E82666FE01}"/>
              </a:ext>
            </a:extLst>
          </p:cNvPr>
          <p:cNvSpPr txBox="1"/>
          <p:nvPr/>
        </p:nvSpPr>
        <p:spPr>
          <a:xfrm>
            <a:off x="1748625" y="5162550"/>
            <a:ext cx="2386709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ko-KR" altLang="en-US" spc="52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 Avenir Next Arabic Medium"/>
                <a:sym typeface=" Avenir Next Arabic Medium"/>
              </a:rPr>
              <a:t>핵심 기능</a:t>
            </a:r>
            <a:endParaRPr lang="en-US" spc="52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 Avenir Next Arabic Medium"/>
              <a:sym typeface=" Avenir Next Arabic Medium"/>
            </a:endParaRPr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C4573930-611E-499B-880F-B62722525C59}"/>
              </a:ext>
            </a:extLst>
          </p:cNvPr>
          <p:cNvSpPr/>
          <p:nvPr/>
        </p:nvSpPr>
        <p:spPr>
          <a:xfrm>
            <a:off x="3314817" y="3957955"/>
            <a:ext cx="22652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A2F9C85C-DDD2-4D27-94F8-6E2F0F15F2F8}"/>
              </a:ext>
            </a:extLst>
          </p:cNvPr>
          <p:cNvSpPr/>
          <p:nvPr/>
        </p:nvSpPr>
        <p:spPr>
          <a:xfrm flipV="1">
            <a:off x="4051989" y="5405755"/>
            <a:ext cx="152809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3" name="AutoShape 10">
            <a:extLst>
              <a:ext uri="{FF2B5EF4-FFF2-40B4-BE49-F238E27FC236}">
                <a16:creationId xmlns:a16="http://schemas.microsoft.com/office/drawing/2014/main" id="{453DD645-7E79-496C-80D3-B59B50F33726}"/>
              </a:ext>
            </a:extLst>
          </p:cNvPr>
          <p:cNvSpPr/>
          <p:nvPr/>
        </p:nvSpPr>
        <p:spPr>
          <a:xfrm>
            <a:off x="4135334" y="7131738"/>
            <a:ext cx="144474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322ECFE9-E170-4C10-BCC3-26F0EFED0CC2}"/>
              </a:ext>
            </a:extLst>
          </p:cNvPr>
          <p:cNvSpPr txBox="1"/>
          <p:nvPr/>
        </p:nvSpPr>
        <p:spPr>
          <a:xfrm>
            <a:off x="6072811" y="3695700"/>
            <a:ext cx="10952228" cy="102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프로젝트를 통하여 다양한 음악 상품과 콘서트 티켓을 구매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할 수 있는 플랫폼을 구현합니다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 algn="just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</a:t>
            </a:r>
            <a:r>
              <a:rPr lang="en-US" spc="28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플랫폼을 통하여 음악을 좋아하거나 경험을 시도 하는 고객들에게 최고의 서비스를</a:t>
            </a:r>
            <a:endParaRPr lang="en-US" altLang="ko-KR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just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   제공합니다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endParaRPr lang="en-US" u="none" strike="noStrike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F35327A7-B1A0-4482-956A-3141F0065344}"/>
              </a:ext>
            </a:extLst>
          </p:cNvPr>
          <p:cNvSpPr txBox="1"/>
          <p:nvPr/>
        </p:nvSpPr>
        <p:spPr>
          <a:xfrm>
            <a:off x="6072811" y="5143500"/>
            <a:ext cx="10952228" cy="141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just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음악 상품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 티켓 등록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수정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삭제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보기 구현 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(CRUD)</a:t>
            </a:r>
          </a:p>
          <a:p>
            <a:pPr marL="0" lvl="1" algn="just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회원 관리 및 로그인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로그아웃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회원가입 기능 구현</a:t>
            </a:r>
            <a:endParaRPr lang="en-US" altLang="ko-KR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algn="just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관리자 페이지를 통하여 전반적인 플랫폼 관리 및 설정 구현</a:t>
            </a:r>
            <a:endParaRPr lang="en-US" altLang="ko-KR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algn="just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결제 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API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를 통한 상품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/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 티켓 구매 구현</a:t>
            </a:r>
            <a:endParaRPr lang="en-US" altLang="ko-KR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DD6B3CD7-1D5F-4A46-A49E-95AA596C0FAA}"/>
              </a:ext>
            </a:extLst>
          </p:cNvPr>
          <p:cNvSpPr txBox="1"/>
          <p:nvPr/>
        </p:nvSpPr>
        <p:spPr>
          <a:xfrm>
            <a:off x="6072811" y="6869483"/>
            <a:ext cx="10952228" cy="138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하나의 플랫폼에서 음악과 관련된 다양한 상품과 다양한 공연 티켓을 동시에 구매 가능</a:t>
            </a:r>
            <a:endParaRPr lang="en-US" altLang="ko-KR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just">
              <a:lnSpc>
                <a:spcPts val="2849"/>
              </a:lnSpc>
              <a:spcBef>
                <a:spcPct val="0"/>
              </a:spcBef>
            </a:pPr>
            <a:r>
              <a:rPr lang="ko-KR" altLang="en-US" u="none" strike="noStrike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직관적인 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UI/UX 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설계로 사용자에게 편리한 사이트 방문 경험을 부여</a:t>
            </a:r>
            <a:endParaRPr lang="en-US" altLang="ko-KR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just">
              <a:lnSpc>
                <a:spcPts val="2849"/>
              </a:lnSpc>
              <a:spcBef>
                <a:spcPct val="0"/>
              </a:spcBef>
            </a:pPr>
            <a:r>
              <a:rPr lang="ko-KR" altLang="en-US" u="none" strike="noStrike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다양한 결제 방법 지원 </a:t>
            </a:r>
            <a:r>
              <a:rPr lang="en-US" altLang="ko-KR" u="none" strike="noStrike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(</a:t>
            </a:r>
            <a:r>
              <a:rPr lang="ko-KR" altLang="en-US" u="none" strike="noStrike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다양한 카드사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무 통장 입금 등</a:t>
            </a:r>
            <a:r>
              <a:rPr lang="en-US" altLang="ko-KR" u="none" strike="noStrike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)</a:t>
            </a:r>
          </a:p>
          <a:p>
            <a:pPr marL="0" lvl="1" indent="0" algn="just">
              <a:lnSpc>
                <a:spcPts val="2849"/>
              </a:lnSpc>
              <a:spcBef>
                <a:spcPct val="0"/>
              </a:spcBef>
            </a:pP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○ 실시간 </a:t>
            </a:r>
            <a:r>
              <a:rPr lang="ko-KR" altLang="en-US" spc="28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챗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봇을 통한 </a:t>
            </a:r>
            <a:r>
              <a:rPr lang="en-US" altLang="ko-KR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24</a:t>
            </a:r>
            <a:r>
              <a:rPr lang="ko-KR" altLang="en-US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시간 고객 상담 진행</a:t>
            </a:r>
            <a:endParaRPr lang="en-US" altLang="ko-KR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D179A14E-9778-4A2C-B51A-6B569E7F7B86}"/>
              </a:ext>
            </a:extLst>
          </p:cNvPr>
          <p:cNvSpPr txBox="1"/>
          <p:nvPr/>
        </p:nvSpPr>
        <p:spPr>
          <a:xfrm>
            <a:off x="1748625" y="6888533"/>
            <a:ext cx="3831456" cy="385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ko-KR" altLang="en-US" spc="52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 Avenir Next Arabic Medium"/>
                <a:sym typeface=" Avenir Next Arabic Medium"/>
              </a:rPr>
              <a:t>플랫폼의 장점</a:t>
            </a:r>
            <a:endParaRPr lang="en-US" spc="52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 Avenir Next Arabic Medium"/>
              <a:sym typeface=" Avenir Next Arab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9282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-11430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534332" y="1359932"/>
            <a:ext cx="606213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결제 시스템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DE18F9-E993-4BEA-B280-74C3F38B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89" y="2400300"/>
            <a:ext cx="6796868" cy="31433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E5B1CE-521E-4785-AA34-53BFB4752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5069" y="1947450"/>
            <a:ext cx="5333999" cy="5787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908267-558B-488D-A842-FAFED5C2E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889" y="7283859"/>
            <a:ext cx="7061832" cy="1250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980FEC0-7B69-43E8-B5EF-3DE95FD7EC84}"/>
              </a:ext>
            </a:extLst>
          </p:cNvPr>
          <p:cNvSpPr txBox="1"/>
          <p:nvPr/>
        </p:nvSpPr>
        <p:spPr>
          <a:xfrm>
            <a:off x="1443396" y="57531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신용카드를 선택하면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paymethod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“card”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저장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C42265-3191-406D-BCB5-AEAC55DAD4AF}"/>
              </a:ext>
            </a:extLst>
          </p:cNvPr>
          <p:cNvSpPr/>
          <p:nvPr/>
        </p:nvSpPr>
        <p:spPr>
          <a:xfrm>
            <a:off x="4833005" y="6400284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830EDE-BB4A-43AD-9B69-C272644639EA}"/>
              </a:ext>
            </a:extLst>
          </p:cNvPr>
          <p:cNvSpPr/>
          <p:nvPr/>
        </p:nvSpPr>
        <p:spPr>
          <a:xfrm rot="19543833">
            <a:off x="9561544" y="6824614"/>
            <a:ext cx="989175" cy="370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E456A5-47EB-4F01-BAD3-D0DCFD1CA405}"/>
              </a:ext>
            </a:extLst>
          </p:cNvPr>
          <p:cNvSpPr txBox="1"/>
          <p:nvPr/>
        </p:nvSpPr>
        <p:spPr>
          <a:xfrm>
            <a:off x="11711768" y="7947790"/>
            <a:ext cx="48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선택한 결제방법에 따른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pg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 결제 모듈 </a:t>
            </a:r>
          </a:p>
        </p:txBody>
      </p:sp>
    </p:spTree>
    <p:extLst>
      <p:ext uri="{BB962C8B-B14F-4D97-AF65-F5344CB8AC3E}">
        <p14:creationId xmlns:p14="http://schemas.microsoft.com/office/powerpoint/2010/main" val="2397715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-11430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534332" y="1359932"/>
            <a:ext cx="606213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결제 시스템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E5B1CE-521E-4785-AA34-53BFB4752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069" y="1947450"/>
            <a:ext cx="5333999" cy="57879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980FEC0-7B69-43E8-B5EF-3DE95FD7EC84}"/>
              </a:ext>
            </a:extLst>
          </p:cNvPr>
          <p:cNvSpPr txBox="1"/>
          <p:nvPr/>
        </p:nvSpPr>
        <p:spPr>
          <a:xfrm>
            <a:off x="1550566" y="585383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무통장입금을 선택하면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paymethod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“trans”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저장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C42265-3191-406D-BCB5-AEAC55DAD4AF}"/>
              </a:ext>
            </a:extLst>
          </p:cNvPr>
          <p:cNvSpPr/>
          <p:nvPr/>
        </p:nvSpPr>
        <p:spPr>
          <a:xfrm>
            <a:off x="4940175" y="6501019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830EDE-BB4A-43AD-9B69-C272644639EA}"/>
              </a:ext>
            </a:extLst>
          </p:cNvPr>
          <p:cNvSpPr/>
          <p:nvPr/>
        </p:nvSpPr>
        <p:spPr>
          <a:xfrm rot="19948278">
            <a:off x="9492794" y="6853784"/>
            <a:ext cx="963638" cy="392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E456A5-47EB-4F01-BAD3-D0DCFD1CA405}"/>
              </a:ext>
            </a:extLst>
          </p:cNvPr>
          <p:cNvSpPr txBox="1"/>
          <p:nvPr/>
        </p:nvSpPr>
        <p:spPr>
          <a:xfrm>
            <a:off x="11711768" y="7947790"/>
            <a:ext cx="48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선택한 결제방법에 따른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pg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 결제 모듈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A39CF7-15F4-47BC-92B6-04B92E2FE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802" y="2481839"/>
            <a:ext cx="6796868" cy="3143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B2F701-A6AA-4D0F-9486-E640D5520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02" y="2476500"/>
            <a:ext cx="6767064" cy="20819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1E9FD7-4E4F-43E1-9B01-B3AB4F2A5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943" y="7329268"/>
            <a:ext cx="6915457" cy="1152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315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250" y="123377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17824-AE5C-4567-A0D8-AD83FBDC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749" y="2527308"/>
            <a:ext cx="7074840" cy="122954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73F007-99EB-4C37-BADA-5032054F0FD0}"/>
              </a:ext>
            </a:extLst>
          </p:cNvPr>
          <p:cNvSpPr txBox="1"/>
          <p:nvPr/>
        </p:nvSpPr>
        <p:spPr>
          <a:xfrm>
            <a:off x="1497612" y="1245632"/>
            <a:ext cx="606213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결제 시스템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F58456-8075-48C7-90E0-487C272D3CBF}"/>
              </a:ext>
            </a:extLst>
          </p:cNvPr>
          <p:cNvSpPr/>
          <p:nvPr/>
        </p:nvSpPr>
        <p:spPr>
          <a:xfrm>
            <a:off x="9882339" y="1562101"/>
            <a:ext cx="7045504" cy="24066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CF809F9-56C0-4675-AA47-1F6E2B3A8B94}"/>
              </a:ext>
            </a:extLst>
          </p:cNvPr>
          <p:cNvSpPr/>
          <p:nvPr/>
        </p:nvSpPr>
        <p:spPr>
          <a:xfrm>
            <a:off x="9882338" y="6143715"/>
            <a:ext cx="7045505" cy="173974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1675CBF-826B-40DD-A54A-BE86774E5DC8}"/>
              </a:ext>
            </a:extLst>
          </p:cNvPr>
          <p:cNvSpPr/>
          <p:nvPr/>
        </p:nvSpPr>
        <p:spPr>
          <a:xfrm rot="16200000">
            <a:off x="9133587" y="2961977"/>
            <a:ext cx="267293" cy="515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79ADA5E9-0DFD-403F-ACA7-54E4146AFAA7}"/>
              </a:ext>
            </a:extLst>
          </p:cNvPr>
          <p:cNvSpPr/>
          <p:nvPr/>
        </p:nvSpPr>
        <p:spPr>
          <a:xfrm>
            <a:off x="13232768" y="4991100"/>
            <a:ext cx="304800" cy="65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F21CCDCC-AF74-418B-B640-AF8E2863625C}"/>
              </a:ext>
            </a:extLst>
          </p:cNvPr>
          <p:cNvSpPr/>
          <p:nvPr/>
        </p:nvSpPr>
        <p:spPr>
          <a:xfrm rot="5400000">
            <a:off x="9062813" y="7068634"/>
            <a:ext cx="346011" cy="503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B09252-7E96-4F87-8906-ED0BEF47BA30}"/>
              </a:ext>
            </a:extLst>
          </p:cNvPr>
          <p:cNvSpPr txBox="1"/>
          <p:nvPr/>
        </p:nvSpPr>
        <p:spPr>
          <a:xfrm>
            <a:off x="1825508" y="3968735"/>
            <a:ext cx="574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클라이언트에서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axios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사용하여 통신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39EF40-86F9-4952-B3D9-BAEFE7496B75}"/>
              </a:ext>
            </a:extLst>
          </p:cNvPr>
          <p:cNvSpPr txBox="1"/>
          <p:nvPr/>
        </p:nvSpPr>
        <p:spPr>
          <a:xfrm>
            <a:off x="10095090" y="4164568"/>
            <a:ext cx="66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컨트롤러에서 요청을 받아서 서비스 레이어의 메소드 호출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9DA35F-73AD-49EC-BC58-74D6C318998B}"/>
              </a:ext>
            </a:extLst>
          </p:cNvPr>
          <p:cNvSpPr txBox="1"/>
          <p:nvPr/>
        </p:nvSpPr>
        <p:spPr>
          <a:xfrm>
            <a:off x="11784968" y="816791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레이어에서의 검증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C1944F-2C79-4D87-B014-DDA005718FB8}"/>
              </a:ext>
            </a:extLst>
          </p:cNvPr>
          <p:cNvSpPr/>
          <p:nvPr/>
        </p:nvSpPr>
        <p:spPr>
          <a:xfrm>
            <a:off x="1025005" y="2152665"/>
            <a:ext cx="7832329" cy="2381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CF288F-8320-4F63-9B4B-F3886EF3BE7A}"/>
              </a:ext>
            </a:extLst>
          </p:cNvPr>
          <p:cNvSpPr/>
          <p:nvPr/>
        </p:nvSpPr>
        <p:spPr>
          <a:xfrm>
            <a:off x="1025005" y="5905500"/>
            <a:ext cx="7721330" cy="2381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B7F996-6D9D-4ADA-A7E4-8B8725E53029}"/>
              </a:ext>
            </a:extLst>
          </p:cNvPr>
          <p:cNvSpPr/>
          <p:nvPr/>
        </p:nvSpPr>
        <p:spPr>
          <a:xfrm>
            <a:off x="9677133" y="1409700"/>
            <a:ext cx="7416070" cy="3328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A9D89C-E1F7-468B-97C3-CE829D641294}"/>
              </a:ext>
            </a:extLst>
          </p:cNvPr>
          <p:cNvSpPr/>
          <p:nvPr/>
        </p:nvSpPr>
        <p:spPr>
          <a:xfrm>
            <a:off x="9683492" y="5915896"/>
            <a:ext cx="7416070" cy="280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531AB1-6F1F-4D4B-B756-F7AA13CCBC12}"/>
              </a:ext>
            </a:extLst>
          </p:cNvPr>
          <p:cNvSpPr/>
          <p:nvPr/>
        </p:nvSpPr>
        <p:spPr>
          <a:xfrm>
            <a:off x="1626062" y="6093213"/>
            <a:ext cx="6519216" cy="1437725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D1B0F6-C0B1-43DB-8302-349D72A401F8}"/>
              </a:ext>
            </a:extLst>
          </p:cNvPr>
          <p:cNvSpPr txBox="1"/>
          <p:nvPr/>
        </p:nvSpPr>
        <p:spPr>
          <a:xfrm>
            <a:off x="2147722" y="7654315"/>
            <a:ext cx="505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구매금액에 대한 포인트적립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[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저장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C070837-A3A0-489B-9B76-B0EE4B684DD8}"/>
              </a:ext>
            </a:extLst>
          </p:cNvPr>
          <p:cNvSpPr/>
          <p:nvPr/>
        </p:nvSpPr>
        <p:spPr>
          <a:xfrm>
            <a:off x="4548023" y="8410113"/>
            <a:ext cx="252577" cy="467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0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250" y="123377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73F007-99EB-4C37-BADA-5032054F0FD0}"/>
              </a:ext>
            </a:extLst>
          </p:cNvPr>
          <p:cNvSpPr txBox="1"/>
          <p:nvPr/>
        </p:nvSpPr>
        <p:spPr>
          <a:xfrm>
            <a:off x="1497612" y="1245632"/>
            <a:ext cx="606213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결제 시스템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38733E-0272-420B-B72C-ABA6130D1E34}"/>
              </a:ext>
            </a:extLst>
          </p:cNvPr>
          <p:cNvSpPr/>
          <p:nvPr/>
        </p:nvSpPr>
        <p:spPr>
          <a:xfrm>
            <a:off x="1524000" y="2491488"/>
            <a:ext cx="8141640" cy="53190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E063F7-6EEC-4D65-A131-E63D433B4A65}"/>
              </a:ext>
            </a:extLst>
          </p:cNvPr>
          <p:cNvSpPr txBox="1"/>
          <p:nvPr/>
        </p:nvSpPr>
        <p:spPr>
          <a:xfrm>
            <a:off x="2335569" y="8197975"/>
            <a:ext cx="6518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서버에서 반환된 데이터로 사용자에게 나타냄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1F7F976-3646-474F-9398-47D270C00137}"/>
              </a:ext>
            </a:extLst>
          </p:cNvPr>
          <p:cNvSpPr/>
          <p:nvPr/>
        </p:nvSpPr>
        <p:spPr>
          <a:xfrm>
            <a:off x="10058400" y="2646531"/>
            <a:ext cx="67056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308FD8-137C-4B1B-B563-B9A06FA199FF}"/>
              </a:ext>
            </a:extLst>
          </p:cNvPr>
          <p:cNvSpPr txBox="1"/>
          <p:nvPr/>
        </p:nvSpPr>
        <p:spPr>
          <a:xfrm>
            <a:off x="10298100" y="3912392"/>
            <a:ext cx="62293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결제 완료 후 </a:t>
            </a:r>
            <a:r>
              <a:rPr lang="ko-KR" altLang="en-US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에서 결제금액 및 다양한 검증을 통해 정상적인 결제인지 확인한다</a:t>
            </a:r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포인트 적립 내역과 결제정보는 </a:t>
            </a:r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저장한 후 주문번호를 생성하여 클라이언트에 보내주고</a:t>
            </a: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주문완료에 대한 메시지를 나타냅니다</a:t>
            </a:r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ko-KR" alt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266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123378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9040AD-6699-46B5-B2AA-D9FBE62B1ABD}"/>
              </a:ext>
            </a:extLst>
          </p:cNvPr>
          <p:cNvSpPr/>
          <p:nvPr/>
        </p:nvSpPr>
        <p:spPr>
          <a:xfrm>
            <a:off x="1271178" y="2627886"/>
            <a:ext cx="6920322" cy="46348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C11DBFB-83E6-46E8-BD3D-FDFCBF3A00B6}"/>
              </a:ext>
            </a:extLst>
          </p:cNvPr>
          <p:cNvSpPr/>
          <p:nvPr/>
        </p:nvSpPr>
        <p:spPr>
          <a:xfrm>
            <a:off x="8810936" y="2975453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298B06-7856-4FF9-B53C-AEEB7AEBDC15}"/>
              </a:ext>
            </a:extLst>
          </p:cNvPr>
          <p:cNvSpPr/>
          <p:nvPr/>
        </p:nvSpPr>
        <p:spPr>
          <a:xfrm>
            <a:off x="9829800" y="1790700"/>
            <a:ext cx="6862508" cy="17651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15056CB-F28E-46A1-9D52-3BEEFABA5DFF}"/>
              </a:ext>
            </a:extLst>
          </p:cNvPr>
          <p:cNvSpPr/>
          <p:nvPr/>
        </p:nvSpPr>
        <p:spPr>
          <a:xfrm>
            <a:off x="13106400" y="4762500"/>
            <a:ext cx="346357" cy="609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0EA41A-C8E8-42EC-A273-179AC23CEEC7}"/>
              </a:ext>
            </a:extLst>
          </p:cNvPr>
          <p:cNvSpPr txBox="1"/>
          <p:nvPr/>
        </p:nvSpPr>
        <p:spPr>
          <a:xfrm>
            <a:off x="1741572" y="7387776"/>
            <a:ext cx="6172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관리자가 환불요청에 대해 승인버튼을 누름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AEB618-5550-4B22-A655-B92503078B07}"/>
              </a:ext>
            </a:extLst>
          </p:cNvPr>
          <p:cNvSpPr txBox="1"/>
          <p:nvPr/>
        </p:nvSpPr>
        <p:spPr>
          <a:xfrm>
            <a:off x="9997703" y="3848100"/>
            <a:ext cx="65659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버튼이 누르면 </a:t>
            </a:r>
            <a:r>
              <a:rPr lang="en-US" altLang="ko-KR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axios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사용하여 서버로 요청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AE2A9A-026F-40B8-A669-B6036CC7FE2F}"/>
              </a:ext>
            </a:extLst>
          </p:cNvPr>
          <p:cNvSpPr txBox="1"/>
          <p:nvPr/>
        </p:nvSpPr>
        <p:spPr>
          <a:xfrm>
            <a:off x="9038392" y="8305944"/>
            <a:ext cx="81112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컨트롤러에서 요청을 받아 서비스 레이어의 메서드 호출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A029FB-563E-4D1D-9CF5-EDB7811464AB}"/>
              </a:ext>
            </a:extLst>
          </p:cNvPr>
          <p:cNvSpPr/>
          <p:nvPr/>
        </p:nvSpPr>
        <p:spPr>
          <a:xfrm>
            <a:off x="1042577" y="2400300"/>
            <a:ext cx="7395909" cy="5570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커서 단색으로 채워진">
            <a:extLst>
              <a:ext uri="{FF2B5EF4-FFF2-40B4-BE49-F238E27FC236}">
                <a16:creationId xmlns:a16="http://schemas.microsoft.com/office/drawing/2014/main" id="{F8A72F86-824E-4CE6-B7D9-37B1B3A3E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0009" y="6866521"/>
            <a:ext cx="772024" cy="7720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8CCEC1-0FF9-4BF2-8A12-E955C541D3E3}"/>
              </a:ext>
            </a:extLst>
          </p:cNvPr>
          <p:cNvSpPr txBox="1"/>
          <p:nvPr/>
        </p:nvSpPr>
        <p:spPr>
          <a:xfrm>
            <a:off x="1497612" y="1245632"/>
            <a:ext cx="764638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결제 시스템 </a:t>
            </a:r>
            <a:r>
              <a:rPr lang="en-US" altLang="ko-KR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(</a:t>
            </a: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환불</a:t>
            </a:r>
            <a:r>
              <a:rPr lang="en-US" altLang="ko-KR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)</a:t>
            </a: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8F4002-89B6-4022-A492-14835553FEC5}"/>
              </a:ext>
            </a:extLst>
          </p:cNvPr>
          <p:cNvSpPr/>
          <p:nvPr/>
        </p:nvSpPr>
        <p:spPr>
          <a:xfrm>
            <a:off x="9496559" y="1490154"/>
            <a:ext cx="7568199" cy="3115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6F0DA-C0DC-4EDF-BA18-10531F9C2983}"/>
              </a:ext>
            </a:extLst>
          </p:cNvPr>
          <p:cNvSpPr/>
          <p:nvPr/>
        </p:nvSpPr>
        <p:spPr>
          <a:xfrm>
            <a:off x="8839378" y="5634369"/>
            <a:ext cx="8292098" cy="3395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14D0D6-0AB0-4B92-B28C-1BC909815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889501"/>
            <a:ext cx="7819566" cy="187838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407879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123378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15056CB-F28E-46A1-9D52-3BEEFABA5DFF}"/>
              </a:ext>
            </a:extLst>
          </p:cNvPr>
          <p:cNvSpPr/>
          <p:nvPr/>
        </p:nvSpPr>
        <p:spPr>
          <a:xfrm>
            <a:off x="8899161" y="1420528"/>
            <a:ext cx="489678" cy="7511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E99716-B53C-45CA-94EF-F3D16BB4C664}"/>
              </a:ext>
            </a:extLst>
          </p:cNvPr>
          <p:cNvSpPr/>
          <p:nvPr/>
        </p:nvSpPr>
        <p:spPr>
          <a:xfrm>
            <a:off x="4953000" y="6057900"/>
            <a:ext cx="8382000" cy="1143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6BF513-03D7-4502-A969-9AF038B139B0}"/>
              </a:ext>
            </a:extLst>
          </p:cNvPr>
          <p:cNvSpPr/>
          <p:nvPr/>
        </p:nvSpPr>
        <p:spPr>
          <a:xfrm>
            <a:off x="3222706" y="3190289"/>
            <a:ext cx="11842587" cy="224677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8E71DA-50D5-4E9F-8EAA-83D6F64AD7D2}"/>
              </a:ext>
            </a:extLst>
          </p:cNvPr>
          <p:cNvSpPr txBox="1"/>
          <p:nvPr/>
        </p:nvSpPr>
        <p:spPr>
          <a:xfrm>
            <a:off x="5650663" y="7962900"/>
            <a:ext cx="6986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환불정보의 상태를 완료로 변경 및 결제금액 환불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38FE61-4343-42BB-B4C8-3CAAA5B82641}"/>
              </a:ext>
            </a:extLst>
          </p:cNvPr>
          <p:cNvSpPr/>
          <p:nvPr/>
        </p:nvSpPr>
        <p:spPr>
          <a:xfrm>
            <a:off x="2286000" y="2373862"/>
            <a:ext cx="13792200" cy="6655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81A809-5DE4-469F-893E-5FA7649A3394}"/>
              </a:ext>
            </a:extLst>
          </p:cNvPr>
          <p:cNvSpPr txBox="1"/>
          <p:nvPr/>
        </p:nvSpPr>
        <p:spPr>
          <a:xfrm>
            <a:off x="1497612" y="1245632"/>
            <a:ext cx="606213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결제 시스템 </a:t>
            </a:r>
            <a:r>
              <a:rPr lang="en-US" altLang="ko-KR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(</a:t>
            </a: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환불</a:t>
            </a:r>
            <a:r>
              <a:rPr lang="en-US" altLang="ko-KR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)</a:t>
            </a: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923264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123378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C11DBFB-83E6-46E8-BD3D-FDFCBF3A00B6}"/>
              </a:ext>
            </a:extLst>
          </p:cNvPr>
          <p:cNvSpPr/>
          <p:nvPr/>
        </p:nvSpPr>
        <p:spPr>
          <a:xfrm>
            <a:off x="8686800" y="2975453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15056CB-F28E-46A1-9D52-3BEEFABA5DFF}"/>
              </a:ext>
            </a:extLst>
          </p:cNvPr>
          <p:cNvSpPr/>
          <p:nvPr/>
        </p:nvSpPr>
        <p:spPr>
          <a:xfrm>
            <a:off x="13106401" y="5004063"/>
            <a:ext cx="228600" cy="367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A029FB-563E-4D1D-9CF5-EDB7811464AB}"/>
              </a:ext>
            </a:extLst>
          </p:cNvPr>
          <p:cNvSpPr/>
          <p:nvPr/>
        </p:nvSpPr>
        <p:spPr>
          <a:xfrm>
            <a:off x="1042577" y="2400300"/>
            <a:ext cx="7395909" cy="6195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8CCEC1-0FF9-4BF2-8A12-E955C541D3E3}"/>
              </a:ext>
            </a:extLst>
          </p:cNvPr>
          <p:cNvSpPr txBox="1"/>
          <p:nvPr/>
        </p:nvSpPr>
        <p:spPr>
          <a:xfrm>
            <a:off x="1497612" y="1245632"/>
            <a:ext cx="764638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결제 시스템 </a:t>
            </a:r>
            <a:r>
              <a:rPr lang="en-US" altLang="ko-KR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(</a:t>
            </a: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환불</a:t>
            </a:r>
            <a:r>
              <a:rPr lang="en-US" altLang="ko-KR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)</a:t>
            </a: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8F4002-89B6-4022-A492-14835553FEC5}"/>
              </a:ext>
            </a:extLst>
          </p:cNvPr>
          <p:cNvSpPr/>
          <p:nvPr/>
        </p:nvSpPr>
        <p:spPr>
          <a:xfrm>
            <a:off x="9496559" y="1799206"/>
            <a:ext cx="7568199" cy="3115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6F0DA-C0DC-4EDF-BA18-10531F9C2983}"/>
              </a:ext>
            </a:extLst>
          </p:cNvPr>
          <p:cNvSpPr/>
          <p:nvPr/>
        </p:nvSpPr>
        <p:spPr>
          <a:xfrm>
            <a:off x="8839378" y="5634370"/>
            <a:ext cx="8292098" cy="2961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7C547F-EA6D-439C-B4F0-E2CD7F072401}"/>
              </a:ext>
            </a:extLst>
          </p:cNvPr>
          <p:cNvSpPr/>
          <p:nvPr/>
        </p:nvSpPr>
        <p:spPr>
          <a:xfrm>
            <a:off x="1524000" y="2694503"/>
            <a:ext cx="6475819" cy="498572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E0300C-A945-47AD-8C69-07F1CE051EBD}"/>
              </a:ext>
            </a:extLst>
          </p:cNvPr>
          <p:cNvSpPr/>
          <p:nvPr/>
        </p:nvSpPr>
        <p:spPr>
          <a:xfrm>
            <a:off x="9831551" y="2000025"/>
            <a:ext cx="6898794" cy="204717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커서 단색으로 채워진">
            <a:extLst>
              <a:ext uri="{FF2B5EF4-FFF2-40B4-BE49-F238E27FC236}">
                <a16:creationId xmlns:a16="http://schemas.microsoft.com/office/drawing/2014/main" id="{F8A72F86-824E-4CE6-B7D9-37B1B3A3E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8000" y="7226304"/>
            <a:ext cx="728438" cy="7284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F17BBA-0B64-44A5-A8D1-63AD1EE760ED}"/>
              </a:ext>
            </a:extLst>
          </p:cNvPr>
          <p:cNvSpPr txBox="1"/>
          <p:nvPr/>
        </p:nvSpPr>
        <p:spPr>
          <a:xfrm>
            <a:off x="1618914" y="7989213"/>
            <a:ext cx="62432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관리자가 환불요청에 대해 거절버튼을 누름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DD811D-3423-4350-A605-F19790AC77FD}"/>
              </a:ext>
            </a:extLst>
          </p:cNvPr>
          <p:cNvSpPr txBox="1"/>
          <p:nvPr/>
        </p:nvSpPr>
        <p:spPr>
          <a:xfrm>
            <a:off x="9964321" y="4309552"/>
            <a:ext cx="6630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버튼이 눌리면 </a:t>
            </a:r>
            <a:r>
              <a:rPr lang="en-US" altLang="ko-KR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axios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사용하여 서버로 요청</a:t>
            </a: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1C6ACF-D51D-4B10-B5AE-3B4D84B58C01}"/>
              </a:ext>
            </a:extLst>
          </p:cNvPr>
          <p:cNvSpPr txBox="1"/>
          <p:nvPr/>
        </p:nvSpPr>
        <p:spPr>
          <a:xfrm>
            <a:off x="9171246" y="8039100"/>
            <a:ext cx="78703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컨트롤러에서 요청을 받아 서비스 레이어의 메서드 호출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5E2FEF-8E6C-413B-9AA1-2A67F0B944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143" y="5829300"/>
            <a:ext cx="7650989" cy="194149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992470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123378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15056CB-F28E-46A1-9D52-3BEEFABA5DFF}"/>
              </a:ext>
            </a:extLst>
          </p:cNvPr>
          <p:cNvSpPr/>
          <p:nvPr/>
        </p:nvSpPr>
        <p:spPr>
          <a:xfrm>
            <a:off x="8899161" y="1420528"/>
            <a:ext cx="489678" cy="7511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38FE61-4343-42BB-B4C8-3CAAA5B82641}"/>
              </a:ext>
            </a:extLst>
          </p:cNvPr>
          <p:cNvSpPr/>
          <p:nvPr/>
        </p:nvSpPr>
        <p:spPr>
          <a:xfrm>
            <a:off x="2286000" y="2542782"/>
            <a:ext cx="13792200" cy="587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81A809-5DE4-469F-893E-5FA7649A3394}"/>
              </a:ext>
            </a:extLst>
          </p:cNvPr>
          <p:cNvSpPr txBox="1"/>
          <p:nvPr/>
        </p:nvSpPr>
        <p:spPr>
          <a:xfrm>
            <a:off x="1497612" y="1245632"/>
            <a:ext cx="606213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결제 시스템 </a:t>
            </a:r>
            <a:r>
              <a:rPr lang="en-US" altLang="ko-KR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(</a:t>
            </a: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환불</a:t>
            </a:r>
            <a:r>
              <a:rPr lang="en-US" altLang="ko-KR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)</a:t>
            </a: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D5683-0D50-4880-B606-BCD184E71060}"/>
              </a:ext>
            </a:extLst>
          </p:cNvPr>
          <p:cNvSpPr/>
          <p:nvPr/>
        </p:nvSpPr>
        <p:spPr>
          <a:xfrm>
            <a:off x="2743197" y="6577636"/>
            <a:ext cx="8305803" cy="12328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C4B94C-6006-4C7B-BB94-3A23F4EBB149}"/>
              </a:ext>
            </a:extLst>
          </p:cNvPr>
          <p:cNvSpPr/>
          <p:nvPr/>
        </p:nvSpPr>
        <p:spPr>
          <a:xfrm>
            <a:off x="2743197" y="3997330"/>
            <a:ext cx="8305803" cy="213677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F8280-ED94-46D6-BFEA-8476794FBB34}"/>
              </a:ext>
            </a:extLst>
          </p:cNvPr>
          <p:cNvSpPr txBox="1"/>
          <p:nvPr/>
        </p:nvSpPr>
        <p:spPr>
          <a:xfrm>
            <a:off x="2533647" y="2789266"/>
            <a:ext cx="1143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메일샌더를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 거절 사유를 메일로 보내고 환불 상태정보를 거절로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0D647A-8B99-43A0-911B-3DFB8062B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6249" y="3425117"/>
            <a:ext cx="3396500" cy="45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81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1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29341F-E87A-40C8-872D-E16552709197}"/>
              </a:ext>
            </a:extLst>
          </p:cNvPr>
          <p:cNvSpPr/>
          <p:nvPr/>
        </p:nvSpPr>
        <p:spPr>
          <a:xfrm>
            <a:off x="8915400" y="3009900"/>
            <a:ext cx="7944196" cy="132948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6CCAE-59C1-4C30-AC55-2E9249493C77}"/>
              </a:ext>
            </a:extLst>
          </p:cNvPr>
          <p:cNvSpPr txBox="1"/>
          <p:nvPr/>
        </p:nvSpPr>
        <p:spPr>
          <a:xfrm>
            <a:off x="2057400" y="2228790"/>
            <a:ext cx="14185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 검증이 완료 후 토큰을 발급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                 2.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서버에서 받은 토큰을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로컬스토리지에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저장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360F4C-D149-46B8-BD10-FBAFFE1AC415}"/>
              </a:ext>
            </a:extLst>
          </p:cNvPr>
          <p:cNvSpPr/>
          <p:nvPr/>
        </p:nvSpPr>
        <p:spPr>
          <a:xfrm>
            <a:off x="1417194" y="1914979"/>
            <a:ext cx="15453611" cy="7038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7D97B-A87C-4A0A-92BE-E609B97C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857500"/>
            <a:ext cx="5015845" cy="296431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94A36F-833A-4745-A5F6-04FF220C4C19}"/>
              </a:ext>
            </a:extLst>
          </p:cNvPr>
          <p:cNvSpPr txBox="1"/>
          <p:nvPr/>
        </p:nvSpPr>
        <p:spPr>
          <a:xfrm>
            <a:off x="1504950" y="1133668"/>
            <a:ext cx="7307552" cy="80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3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로그인 시 토큰 생성</a:t>
            </a:r>
            <a:endParaRPr lang="en-US" altLang="ko-KR" sz="3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B7298C-39D5-470E-A08B-71CA350FF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5788191"/>
            <a:ext cx="4572000" cy="278430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BF85251-B5F5-43B4-8E46-A621A2037545}"/>
              </a:ext>
            </a:extLst>
          </p:cNvPr>
          <p:cNvSpPr/>
          <p:nvPr/>
        </p:nvSpPr>
        <p:spPr>
          <a:xfrm flipV="1">
            <a:off x="7525212" y="3467100"/>
            <a:ext cx="457200" cy="46289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BAB00-4064-40AE-8ABE-411D5F30B0B6}"/>
              </a:ext>
            </a:extLst>
          </p:cNvPr>
          <p:cNvSpPr txBox="1"/>
          <p:nvPr/>
        </p:nvSpPr>
        <p:spPr>
          <a:xfrm>
            <a:off x="6781800" y="40767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클라이언트로 전송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67952-A8EA-47D1-96B3-F991DFCF7258}"/>
              </a:ext>
            </a:extLst>
          </p:cNvPr>
          <p:cNvSpPr txBox="1"/>
          <p:nvPr/>
        </p:nvSpPr>
        <p:spPr>
          <a:xfrm>
            <a:off x="2565376" y="6591300"/>
            <a:ext cx="7340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서버에 요청을 </a:t>
            </a:r>
            <a:r>
              <a:rPr lang="ko-KR" altLang="en-US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보낼때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스토리지에 </a:t>
            </a:r>
            <a:r>
              <a:rPr lang="ko-KR" altLang="en-US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저장되어있는</a:t>
            </a: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토큰을 헤더에 추가하여 요청을 보냄</a:t>
            </a:r>
          </a:p>
        </p:txBody>
      </p:sp>
    </p:spTree>
    <p:extLst>
      <p:ext uri="{BB962C8B-B14F-4D97-AF65-F5344CB8AC3E}">
        <p14:creationId xmlns:p14="http://schemas.microsoft.com/office/powerpoint/2010/main" val="3769337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726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66127E-3A9E-4977-8CEF-E351CCE24C0F}"/>
              </a:ext>
            </a:extLst>
          </p:cNvPr>
          <p:cNvSpPr/>
          <p:nvPr/>
        </p:nvSpPr>
        <p:spPr>
          <a:xfrm>
            <a:off x="8229599" y="2199851"/>
            <a:ext cx="8157029" cy="626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166719-12C5-40DD-A201-80E12471383D}"/>
              </a:ext>
            </a:extLst>
          </p:cNvPr>
          <p:cNvSpPr/>
          <p:nvPr/>
        </p:nvSpPr>
        <p:spPr>
          <a:xfrm>
            <a:off x="1447718" y="2199851"/>
            <a:ext cx="5941607" cy="626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BABED2-7A77-4425-AB2A-E0A5575ADB49}"/>
              </a:ext>
            </a:extLst>
          </p:cNvPr>
          <p:cNvSpPr/>
          <p:nvPr/>
        </p:nvSpPr>
        <p:spPr>
          <a:xfrm>
            <a:off x="7543800" y="4270853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F5C13-B336-48A4-BB2B-B3007E34ECBA}"/>
              </a:ext>
            </a:extLst>
          </p:cNvPr>
          <p:cNvSpPr txBox="1"/>
          <p:nvPr/>
        </p:nvSpPr>
        <p:spPr>
          <a:xfrm>
            <a:off x="1478100" y="1258920"/>
            <a:ext cx="9266100" cy="82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3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로그아웃 시 </a:t>
            </a:r>
            <a:r>
              <a:rPr lang="ko-KR" altLang="en-US" sz="3000" b="1" spc="96" dirty="0" err="1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리프레쉬</a:t>
            </a:r>
            <a:r>
              <a:rPr lang="ko-KR" altLang="en-US" sz="3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토큰 무효화</a:t>
            </a:r>
            <a:endParaRPr lang="en-US" altLang="ko-KR" sz="3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A46F03-206E-499C-9843-4936EC96E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043" y="2455915"/>
            <a:ext cx="7331531" cy="331237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DE5372-32C2-4249-8A7B-B70D4E3B3712}"/>
              </a:ext>
            </a:extLst>
          </p:cNvPr>
          <p:cNvSpPr txBox="1"/>
          <p:nvPr/>
        </p:nvSpPr>
        <p:spPr>
          <a:xfrm>
            <a:off x="8837043" y="6257954"/>
            <a:ext cx="701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리프레쉬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토큰으로 </a:t>
            </a:r>
            <a:r>
              <a:rPr lang="ko-KR" altLang="en-US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엑세스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토큰 재발급 요청이</a:t>
            </a: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들어왔을때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블랙리스트 토큰 리스트에 있는 경우</a:t>
            </a: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재발급이 불가능 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79FFE-DFCA-4415-B9F9-452C6DF41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595" y="3551871"/>
            <a:ext cx="5573397" cy="166782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296CD-0FD3-462C-ADE5-5DD496A63A0F}"/>
              </a:ext>
            </a:extLst>
          </p:cNvPr>
          <p:cNvSpPr txBox="1"/>
          <p:nvPr/>
        </p:nvSpPr>
        <p:spPr>
          <a:xfrm>
            <a:off x="1827721" y="6299343"/>
            <a:ext cx="5181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로그아웃 시 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리프레쉬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토큰을 </a:t>
            </a:r>
            <a:endParaRPr lang="en-US" altLang="ko-KR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블랙리스트 토큰 리스트에 추가하여</a:t>
            </a:r>
            <a:endParaRPr lang="en-US" altLang="ko-KR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무효화 처리</a:t>
            </a:r>
            <a:endParaRPr lang="en-US" altLang="ko-KR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엑세스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토큰은 유효시간을 짧게 설정</a:t>
            </a:r>
            <a:r>
              <a:rPr lang="en-US" altLang="ko-KR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01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4724400" y="7304371"/>
            <a:ext cx="8839200" cy="81092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3CF7-DBFF-48C9-95B7-0988DC8E2BFA}"/>
              </a:ext>
            </a:extLst>
          </p:cNvPr>
          <p:cNvSpPr txBox="1"/>
          <p:nvPr/>
        </p:nvSpPr>
        <p:spPr>
          <a:xfrm>
            <a:off x="4876800" y="7508436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강력한 디자인 아이덴티티는 음악과 사용자를 더욱 깊이 연결해 줍니다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."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4724400" y="1878906"/>
            <a:ext cx="88392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A9EB-FB63-4B93-9973-438B0CBDAF01}"/>
              </a:ext>
            </a:extLst>
          </p:cNvPr>
          <p:cNvSpPr txBox="1"/>
          <p:nvPr/>
        </p:nvSpPr>
        <p:spPr>
          <a:xfrm>
            <a:off x="5530604" y="3142876"/>
            <a:ext cx="7531591" cy="246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</a:t>
            </a:r>
            <a:endParaRPr lang="en-US" altLang="ko-KR" sz="8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9799"/>
              </a:lnSpc>
            </a:pPr>
            <a:r>
              <a:rPr lang="ko-KR" altLang="en-US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아이덴티티</a:t>
            </a:r>
            <a:endParaRPr lang="en-US" altLang="ko-KR" sz="8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53747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726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66127E-3A9E-4977-8CEF-E351CCE24C0F}"/>
              </a:ext>
            </a:extLst>
          </p:cNvPr>
          <p:cNvSpPr/>
          <p:nvPr/>
        </p:nvSpPr>
        <p:spPr>
          <a:xfrm>
            <a:off x="8229599" y="2199851"/>
            <a:ext cx="8157029" cy="626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166719-12C5-40DD-A201-80E12471383D}"/>
              </a:ext>
            </a:extLst>
          </p:cNvPr>
          <p:cNvSpPr/>
          <p:nvPr/>
        </p:nvSpPr>
        <p:spPr>
          <a:xfrm>
            <a:off x="1600200" y="2199851"/>
            <a:ext cx="5573397" cy="626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BABED2-7A77-4425-AB2A-E0A5575ADB49}"/>
              </a:ext>
            </a:extLst>
          </p:cNvPr>
          <p:cNvSpPr/>
          <p:nvPr/>
        </p:nvSpPr>
        <p:spPr>
          <a:xfrm>
            <a:off x="7451048" y="4229100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F5C13-B336-48A4-BB2B-B3007E34ECBA}"/>
              </a:ext>
            </a:extLst>
          </p:cNvPr>
          <p:cNvSpPr txBox="1"/>
          <p:nvPr/>
        </p:nvSpPr>
        <p:spPr>
          <a:xfrm>
            <a:off x="1478100" y="1258920"/>
            <a:ext cx="7307552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토큰 </a:t>
            </a:r>
            <a:r>
              <a:rPr lang="ko-KR" altLang="en-US" sz="4200" b="1" spc="96" dirty="0" err="1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만료시</a:t>
            </a: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재발급</a:t>
            </a: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CAE302-CEBC-4E96-8128-1F6EA4FC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695700"/>
            <a:ext cx="5192315" cy="12459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A46F03-206E-499C-9843-4936EC96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794" y="2552700"/>
            <a:ext cx="7331531" cy="331237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DE5372-32C2-4249-8A7B-B70D4E3B3712}"/>
              </a:ext>
            </a:extLst>
          </p:cNvPr>
          <p:cNvSpPr txBox="1"/>
          <p:nvPr/>
        </p:nvSpPr>
        <p:spPr>
          <a:xfrm>
            <a:off x="8704036" y="6153150"/>
            <a:ext cx="701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컨트롤러에서 요청을 받고 </a:t>
            </a:r>
            <a:r>
              <a:rPr lang="ko-KR" altLang="en-US" sz="2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리프레쉬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토큰을 검증</a:t>
            </a: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FB5FA-C796-4FA1-9063-5C9BF97C70D2}"/>
              </a:ext>
            </a:extLst>
          </p:cNvPr>
          <p:cNvSpPr txBox="1"/>
          <p:nvPr/>
        </p:nvSpPr>
        <p:spPr>
          <a:xfrm>
            <a:off x="1600200" y="6134100"/>
            <a:ext cx="64769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서버에 요청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할때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엑세스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토큰을                      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헤더에 추가하여 요청을 보내는데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필터링 되어 상태 코드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401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에러가 반환되면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자동으로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리프레쉬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토큰을 사용하여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엑세스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토큰 재발급 요청을 합니다</a:t>
            </a:r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54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700" y="128681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66127E-3A9E-4977-8CEF-E351CCE24C0F}"/>
              </a:ext>
            </a:extLst>
          </p:cNvPr>
          <p:cNvSpPr/>
          <p:nvPr/>
        </p:nvSpPr>
        <p:spPr>
          <a:xfrm>
            <a:off x="10098662" y="4305300"/>
            <a:ext cx="6230618" cy="4648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166719-12C5-40DD-A201-80E12471383D}"/>
              </a:ext>
            </a:extLst>
          </p:cNvPr>
          <p:cNvSpPr/>
          <p:nvPr/>
        </p:nvSpPr>
        <p:spPr>
          <a:xfrm>
            <a:off x="1600200" y="2418372"/>
            <a:ext cx="6951981" cy="6306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BABED2-7A77-4425-AB2A-E0A5575ADB49}"/>
              </a:ext>
            </a:extLst>
          </p:cNvPr>
          <p:cNvSpPr/>
          <p:nvPr/>
        </p:nvSpPr>
        <p:spPr>
          <a:xfrm>
            <a:off x="9067800" y="5176931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525D76-353B-4004-94AB-77CA4170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69" y="2786939"/>
            <a:ext cx="6079213" cy="38148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0BF4A-A4A8-4C97-8696-7CF8E790E4DD}"/>
              </a:ext>
            </a:extLst>
          </p:cNvPr>
          <p:cNvSpPr txBox="1"/>
          <p:nvPr/>
        </p:nvSpPr>
        <p:spPr>
          <a:xfrm>
            <a:off x="2824356" y="7166472"/>
            <a:ext cx="521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검증 통과 후 새로운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엑세스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토큰을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발급하여 클라이언트로 전송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C14332-C1D1-44CE-9175-635E37DBE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839" y="2171702"/>
            <a:ext cx="5224260" cy="69314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D901ED-FD8A-4224-81A9-B67971231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839" y="4550256"/>
            <a:ext cx="5240526" cy="28792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E6EED1-9B8C-41F2-82D5-F4D510ECEA1A}"/>
              </a:ext>
            </a:extLst>
          </p:cNvPr>
          <p:cNvSpPr txBox="1"/>
          <p:nvPr/>
        </p:nvSpPr>
        <p:spPr>
          <a:xfrm>
            <a:off x="10842880" y="3431634"/>
            <a:ext cx="411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4-1.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새로운 발급된 토큰을 저장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C7BE6-9116-41B1-B6F1-30ADB53D28D9}"/>
              </a:ext>
            </a:extLst>
          </p:cNvPr>
          <p:cNvSpPr txBox="1"/>
          <p:nvPr/>
        </p:nvSpPr>
        <p:spPr>
          <a:xfrm>
            <a:off x="10451140" y="7785435"/>
            <a:ext cx="5525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4-2.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검증을 통과하지 못하여 에러가 발생하면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로그아웃 처리 하고 스토리지에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저장된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정보들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후 로그인 페이지로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리 다이렉트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24569-9771-4C04-99F7-C2851B7CBD5F}"/>
              </a:ext>
            </a:extLst>
          </p:cNvPr>
          <p:cNvSpPr txBox="1"/>
          <p:nvPr/>
        </p:nvSpPr>
        <p:spPr>
          <a:xfrm>
            <a:off x="1478100" y="1258920"/>
            <a:ext cx="7307552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토큰 </a:t>
            </a:r>
            <a:r>
              <a:rPr lang="ko-KR" altLang="en-US" sz="4200" b="1" spc="96" dirty="0" err="1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만료시</a:t>
            </a: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재발급</a:t>
            </a: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449223-47B8-4910-B057-DEEEBFF5E392}"/>
              </a:ext>
            </a:extLst>
          </p:cNvPr>
          <p:cNvSpPr/>
          <p:nvPr/>
        </p:nvSpPr>
        <p:spPr>
          <a:xfrm>
            <a:off x="10098662" y="1790702"/>
            <a:ext cx="6230618" cy="2285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77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726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478100" y="1258920"/>
            <a:ext cx="7307552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권한에 따른 제어</a:t>
            </a: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90ABF-48E3-4087-BE84-B6C76688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69" y="2525742"/>
            <a:ext cx="9549350" cy="165230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4C3A2B-D54C-4B55-BD80-5B44C8FC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0875" y="2857500"/>
            <a:ext cx="3814230" cy="132054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1AADA7-F073-4C48-A66D-7C766E29359E}"/>
              </a:ext>
            </a:extLst>
          </p:cNvPr>
          <p:cNvSpPr txBox="1"/>
          <p:nvPr/>
        </p:nvSpPr>
        <p:spPr>
          <a:xfrm>
            <a:off x="2042569" y="4437102"/>
            <a:ext cx="140353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백엔드에서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Spring Security Configuration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통해 관리자 전용 경로인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/admin/** 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패턴으로 들어오는 모든 요청에 대하여 사용자 권한이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“ADMIN”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역할을 보유하고 있는지 검증합니다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이러한 권한 검사를 통해 권한이 없는 사용자의 접근 시도를 차단하여 무단접근을 방어합니다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BC08B-FAEF-4C48-AB8F-9842B7EEFD17}"/>
              </a:ext>
            </a:extLst>
          </p:cNvPr>
          <p:cNvSpPr txBox="1"/>
          <p:nvPr/>
        </p:nvSpPr>
        <p:spPr>
          <a:xfrm>
            <a:off x="1975825" y="8369047"/>
            <a:ext cx="14111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클라이언트에서는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URL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직접 입력을 통한 무단 접근을 방지하기 위해 </a:t>
            </a:r>
            <a:r>
              <a:rPr lang="en-US" altLang="ko-KR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ProtectedRoute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컴포넌트를 만들었습니다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컴포넌트는 관리자 페이지 </a:t>
            </a:r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라우트를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감싸서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권한을 검증합니다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로그인하지않았거나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관리자 권한이 없는 경우 경고 메세지를 표시하고 </a:t>
            </a:r>
            <a:r>
              <a:rPr lang="ko-KR" altLang="en-US" sz="15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메인페이지로</a:t>
            </a:r>
            <a:r>
              <a:rPr lang="ko-KR" altLang="en-US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자동 리 다이렉트 시킵니다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FC43A-0B40-453C-9CE3-4BC7A32B5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829301"/>
            <a:ext cx="8476810" cy="205084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CA57C8-6454-4A94-AEA5-7338199E1B01}"/>
              </a:ext>
            </a:extLst>
          </p:cNvPr>
          <p:cNvSpPr/>
          <p:nvPr/>
        </p:nvSpPr>
        <p:spPr>
          <a:xfrm>
            <a:off x="1676400" y="2178259"/>
            <a:ext cx="14767662" cy="3010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4D9FFA-3657-4A7E-87BA-352D9EC2B2D2}"/>
              </a:ext>
            </a:extLst>
          </p:cNvPr>
          <p:cNvSpPr/>
          <p:nvPr/>
        </p:nvSpPr>
        <p:spPr>
          <a:xfrm>
            <a:off x="1676400" y="5448301"/>
            <a:ext cx="14767662" cy="373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1D2233-989F-4F44-8B36-9887E6250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2063" y="5829300"/>
            <a:ext cx="3367937" cy="20508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2489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123378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C11DBFB-83E6-46E8-BD3D-FDFCBF3A00B6}"/>
              </a:ext>
            </a:extLst>
          </p:cNvPr>
          <p:cNvSpPr/>
          <p:nvPr/>
        </p:nvSpPr>
        <p:spPr>
          <a:xfrm>
            <a:off x="8639760" y="3522346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15056CB-F28E-46A1-9D52-3BEEFABA5DFF}"/>
              </a:ext>
            </a:extLst>
          </p:cNvPr>
          <p:cNvSpPr/>
          <p:nvPr/>
        </p:nvSpPr>
        <p:spPr>
          <a:xfrm>
            <a:off x="12995133" y="5448381"/>
            <a:ext cx="346357" cy="609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A029FB-563E-4D1D-9CF5-EDB7811464AB}"/>
              </a:ext>
            </a:extLst>
          </p:cNvPr>
          <p:cNvSpPr/>
          <p:nvPr/>
        </p:nvSpPr>
        <p:spPr>
          <a:xfrm>
            <a:off x="1042577" y="1485900"/>
            <a:ext cx="7395909" cy="4598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8CCEC1-0FF9-4BF2-8A12-E955C541D3E3}"/>
              </a:ext>
            </a:extLst>
          </p:cNvPr>
          <p:cNvSpPr txBox="1"/>
          <p:nvPr/>
        </p:nvSpPr>
        <p:spPr>
          <a:xfrm>
            <a:off x="10336812" y="1402219"/>
            <a:ext cx="566518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상품 등록 하기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8F4002-89B6-4022-A492-14835553FEC5}"/>
              </a:ext>
            </a:extLst>
          </p:cNvPr>
          <p:cNvSpPr/>
          <p:nvPr/>
        </p:nvSpPr>
        <p:spPr>
          <a:xfrm>
            <a:off x="9496559" y="2524444"/>
            <a:ext cx="7568199" cy="2619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6F0DA-C0DC-4EDF-BA18-10531F9C2983}"/>
              </a:ext>
            </a:extLst>
          </p:cNvPr>
          <p:cNvSpPr/>
          <p:nvPr/>
        </p:nvSpPr>
        <p:spPr>
          <a:xfrm>
            <a:off x="1730295" y="6361431"/>
            <a:ext cx="14462962" cy="2439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E131F5-5760-41AC-A44D-82F8F79C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21" y="1638300"/>
            <a:ext cx="6211419" cy="372227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96476A4-1934-4298-93EF-7A869D514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225" y="2703645"/>
            <a:ext cx="4448175" cy="150495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92F7F30-6665-4BA7-8C42-108F8E206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342" y="6523921"/>
            <a:ext cx="11894867" cy="99059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3" name="그래픽 22" descr="커서 단색으로 채워진">
            <a:extLst>
              <a:ext uri="{FF2B5EF4-FFF2-40B4-BE49-F238E27FC236}">
                <a16:creationId xmlns:a16="http://schemas.microsoft.com/office/drawing/2014/main" id="{F8A72F86-824E-4CE6-B7D9-37B1B3A3E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9986" y="5100862"/>
            <a:ext cx="728438" cy="7284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03825F-3A14-49A4-8E79-9DBEC278D4D7}"/>
              </a:ext>
            </a:extLst>
          </p:cNvPr>
          <p:cNvSpPr txBox="1"/>
          <p:nvPr/>
        </p:nvSpPr>
        <p:spPr>
          <a:xfrm>
            <a:off x="3333879" y="5612368"/>
            <a:ext cx="318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상품 정보를 입력 후 등록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86BF02-0256-4763-9DAF-8AD2C0DC19B2}"/>
              </a:ext>
            </a:extLst>
          </p:cNvPr>
          <p:cNvSpPr txBox="1"/>
          <p:nvPr/>
        </p:nvSpPr>
        <p:spPr>
          <a:xfrm>
            <a:off x="6035388" y="8355568"/>
            <a:ext cx="62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입력한 정보가 정상적으로 데이터베이스에 들어옴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BB154F-9194-4120-B4BD-8C29E0856D02}"/>
              </a:ext>
            </a:extLst>
          </p:cNvPr>
          <p:cNvSpPr txBox="1"/>
          <p:nvPr/>
        </p:nvSpPr>
        <p:spPr>
          <a:xfrm>
            <a:off x="10662381" y="4476068"/>
            <a:ext cx="523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정상적으로 등록 시 등록 완료 창 출력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6729C4B-2265-4275-BD8F-274C6B258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6381" y="7751886"/>
            <a:ext cx="9986757" cy="492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81432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123378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C11DBFB-83E6-46E8-BD3D-FDFCBF3A00B6}"/>
              </a:ext>
            </a:extLst>
          </p:cNvPr>
          <p:cNvSpPr/>
          <p:nvPr/>
        </p:nvSpPr>
        <p:spPr>
          <a:xfrm>
            <a:off x="8639760" y="3522346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15056CB-F28E-46A1-9D52-3BEEFABA5DFF}"/>
              </a:ext>
            </a:extLst>
          </p:cNvPr>
          <p:cNvSpPr/>
          <p:nvPr/>
        </p:nvSpPr>
        <p:spPr>
          <a:xfrm>
            <a:off x="12995133" y="5448381"/>
            <a:ext cx="346357" cy="609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A029FB-563E-4D1D-9CF5-EDB7811464AB}"/>
              </a:ext>
            </a:extLst>
          </p:cNvPr>
          <p:cNvSpPr/>
          <p:nvPr/>
        </p:nvSpPr>
        <p:spPr>
          <a:xfrm>
            <a:off x="1042577" y="1485900"/>
            <a:ext cx="7395909" cy="4726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8F4002-89B6-4022-A492-14835553FEC5}"/>
              </a:ext>
            </a:extLst>
          </p:cNvPr>
          <p:cNvSpPr/>
          <p:nvPr/>
        </p:nvSpPr>
        <p:spPr>
          <a:xfrm>
            <a:off x="9496559" y="2524444"/>
            <a:ext cx="7568199" cy="2619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16F0DA-C0DC-4EDF-BA18-10531F9C2983}"/>
              </a:ext>
            </a:extLst>
          </p:cNvPr>
          <p:cNvSpPr/>
          <p:nvPr/>
        </p:nvSpPr>
        <p:spPr>
          <a:xfrm>
            <a:off x="1730295" y="6437631"/>
            <a:ext cx="14462962" cy="2439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커서 단색으로 채워진">
            <a:extLst>
              <a:ext uri="{FF2B5EF4-FFF2-40B4-BE49-F238E27FC236}">
                <a16:creationId xmlns:a16="http://schemas.microsoft.com/office/drawing/2014/main" id="{F8A72F86-824E-4CE6-B7D9-37B1B3A3E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9986" y="5100862"/>
            <a:ext cx="728438" cy="7284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03825F-3A14-49A4-8E79-9DBEC278D4D7}"/>
              </a:ext>
            </a:extLst>
          </p:cNvPr>
          <p:cNvSpPr txBox="1"/>
          <p:nvPr/>
        </p:nvSpPr>
        <p:spPr>
          <a:xfrm>
            <a:off x="2286000" y="5764768"/>
            <a:ext cx="499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수정할 상품 정보를 입력 후 수정완료 클릭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86BF02-0256-4763-9DAF-8AD2C0DC19B2}"/>
              </a:ext>
            </a:extLst>
          </p:cNvPr>
          <p:cNvSpPr txBox="1"/>
          <p:nvPr/>
        </p:nvSpPr>
        <p:spPr>
          <a:xfrm>
            <a:off x="6035388" y="8431768"/>
            <a:ext cx="62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수정한 정보가 정상적으로 데이터베이스에 들어옴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BB154F-9194-4120-B4BD-8C29E0856D02}"/>
              </a:ext>
            </a:extLst>
          </p:cNvPr>
          <p:cNvSpPr txBox="1"/>
          <p:nvPr/>
        </p:nvSpPr>
        <p:spPr>
          <a:xfrm>
            <a:off x="10662381" y="4476068"/>
            <a:ext cx="523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정상적으로 수정 완료 시 수정 완료 창 출력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EC70B5-9901-4BF4-BAD6-41D7D74DA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332947"/>
            <a:ext cx="4997998" cy="32677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948EB3-49AB-469F-BAB2-7547EC9F8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8957" y="2789508"/>
            <a:ext cx="4343400" cy="14192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8FB41F-8E02-4CB1-9FC6-4D6921586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2470" y="6591300"/>
            <a:ext cx="11758612" cy="86849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7B7C2E3-BCBE-40C2-847B-BB4F698F6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5430" y="7762257"/>
            <a:ext cx="11758612" cy="581643"/>
          </a:xfrm>
          <a:prstGeom prst="rec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F5B0E3-30BB-4E41-939C-E60434DF1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63" y="1656054"/>
            <a:ext cx="6795135" cy="439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DF16C2-3EDC-4194-B3FB-5547501B5736}"/>
              </a:ext>
            </a:extLst>
          </p:cNvPr>
          <p:cNvSpPr txBox="1"/>
          <p:nvPr/>
        </p:nvSpPr>
        <p:spPr>
          <a:xfrm>
            <a:off x="10565412" y="1333500"/>
            <a:ext cx="566518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50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상품 정보 수정 </a:t>
            </a:r>
            <a:endParaRPr lang="en-US" altLang="ko-KR" sz="50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135907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726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389B9-B448-4545-AB53-BCEE53740B68}"/>
              </a:ext>
            </a:extLst>
          </p:cNvPr>
          <p:cNvSpPr txBox="1"/>
          <p:nvPr/>
        </p:nvSpPr>
        <p:spPr>
          <a:xfrm>
            <a:off x="1478100" y="1258920"/>
            <a:ext cx="8808900" cy="82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공연 등록</a:t>
            </a: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66127E-3A9E-4977-8CEF-E351CCE24C0F}"/>
              </a:ext>
            </a:extLst>
          </p:cNvPr>
          <p:cNvSpPr/>
          <p:nvPr/>
        </p:nvSpPr>
        <p:spPr>
          <a:xfrm>
            <a:off x="7883305" y="2386968"/>
            <a:ext cx="8991600" cy="626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166719-12C5-40DD-A201-80E12471383D}"/>
              </a:ext>
            </a:extLst>
          </p:cNvPr>
          <p:cNvSpPr/>
          <p:nvPr/>
        </p:nvSpPr>
        <p:spPr>
          <a:xfrm>
            <a:off x="1143000" y="2386968"/>
            <a:ext cx="5865664" cy="626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BABED2-7A77-4425-AB2A-E0A5575ADB49}"/>
              </a:ext>
            </a:extLst>
          </p:cNvPr>
          <p:cNvSpPr/>
          <p:nvPr/>
        </p:nvSpPr>
        <p:spPr>
          <a:xfrm>
            <a:off x="7162800" y="5011976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242FA9-71B7-48AB-8F41-DA94379C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950009"/>
            <a:ext cx="5257800" cy="465002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B639AF-FA96-4A9B-9A83-928BA4E25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6134100"/>
            <a:ext cx="8249524" cy="669886"/>
          </a:xfrm>
          <a:prstGeom prst="rec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40F224-0A4C-4ECB-9DBB-401159DA6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69" y="4702213"/>
            <a:ext cx="8108631" cy="669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88624D-2B76-462D-8666-FF737516A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086100"/>
            <a:ext cx="8526329" cy="960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DA483D-AE14-4D29-9511-25E9B5874904}"/>
              </a:ext>
            </a:extLst>
          </p:cNvPr>
          <p:cNvSpPr txBox="1"/>
          <p:nvPr/>
        </p:nvSpPr>
        <p:spPr>
          <a:xfrm>
            <a:off x="8744831" y="7581900"/>
            <a:ext cx="71809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공연 정보도 상품과 동일하게 정상적으로 입력되는 모습</a:t>
            </a:r>
          </a:p>
        </p:txBody>
      </p:sp>
    </p:spTree>
    <p:extLst>
      <p:ext uri="{BB962C8B-B14F-4D97-AF65-F5344CB8AC3E}">
        <p14:creationId xmlns:p14="http://schemas.microsoft.com/office/powerpoint/2010/main" val="2810508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-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A0473-07F7-4747-97CC-4C9927AA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244" y="2424763"/>
            <a:ext cx="7856596" cy="1967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B2156F-6829-49B6-BD29-5A5E3E659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500" y="2324100"/>
            <a:ext cx="3136484" cy="268420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42DE95-E053-4F62-9525-C6AEC455422E}"/>
              </a:ext>
            </a:extLst>
          </p:cNvPr>
          <p:cNvSpPr txBox="1"/>
          <p:nvPr/>
        </p:nvSpPr>
        <p:spPr>
          <a:xfrm>
            <a:off x="1931420" y="4678214"/>
            <a:ext cx="850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Product_review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페이지를 바탕으로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view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생성하여 평점을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432699-7715-4D8D-90D9-428B75BA7A59}"/>
              </a:ext>
            </a:extLst>
          </p:cNvPr>
          <p:cNvSpPr/>
          <p:nvPr/>
        </p:nvSpPr>
        <p:spPr>
          <a:xfrm>
            <a:off x="1504950" y="2199296"/>
            <a:ext cx="14554200" cy="31778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D0FBA0-B96F-4588-985C-770F8AF28D5C}"/>
              </a:ext>
            </a:extLst>
          </p:cNvPr>
          <p:cNvSpPr/>
          <p:nvPr/>
        </p:nvSpPr>
        <p:spPr>
          <a:xfrm>
            <a:off x="1504950" y="5645667"/>
            <a:ext cx="14554200" cy="2913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D574D-0A49-4552-9194-CD841265233A}"/>
              </a:ext>
            </a:extLst>
          </p:cNvPr>
          <p:cNvSpPr txBox="1"/>
          <p:nvPr/>
        </p:nvSpPr>
        <p:spPr>
          <a:xfrm>
            <a:off x="1346710" y="1190301"/>
            <a:ext cx="12902690" cy="168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altLang="ko-KR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VIEW</a:t>
            </a: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를 사용하여 리뷰 평점 관리</a:t>
            </a: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l">
              <a:lnSpc>
                <a:spcPts val="6720"/>
              </a:lnSpc>
              <a:spcBef>
                <a:spcPct val="0"/>
              </a:spcBef>
            </a:pP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76BFC8-8BC8-4741-83B2-AE53168F5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244" y="5922823"/>
            <a:ext cx="7856596" cy="1965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DA103-C68C-428B-8F85-547A509F79B5}"/>
              </a:ext>
            </a:extLst>
          </p:cNvPr>
          <p:cNvSpPr txBox="1"/>
          <p:nvPr/>
        </p:nvSpPr>
        <p:spPr>
          <a:xfrm>
            <a:off x="1962150" y="8031479"/>
            <a:ext cx="756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새로운 리뷰가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달렸을때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평점이 자동으로 계산처리 되어 반영</a:t>
            </a:r>
          </a:p>
        </p:txBody>
      </p:sp>
    </p:spTree>
    <p:extLst>
      <p:ext uri="{BB962C8B-B14F-4D97-AF65-F5344CB8AC3E}">
        <p14:creationId xmlns:p14="http://schemas.microsoft.com/office/powerpoint/2010/main" val="958690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-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5F4A3F-59F9-40CA-BBC1-A8CE90042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10" y="2705082"/>
            <a:ext cx="7025028" cy="3276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래픽 11" descr="커서 단색으로 채워진">
            <a:extLst>
              <a:ext uri="{FF2B5EF4-FFF2-40B4-BE49-F238E27FC236}">
                <a16:creationId xmlns:a16="http://schemas.microsoft.com/office/drawing/2014/main" id="{AAF38C56-EB86-4E59-8476-9B349FC83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550" y="5467683"/>
            <a:ext cx="609600" cy="60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D2964A-E233-4CEA-BE32-20275D390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2518" y="1712880"/>
            <a:ext cx="6243493" cy="209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24C5D3-185B-4B65-A2BA-248143D5E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7746" y="5935049"/>
            <a:ext cx="6083582" cy="17868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6F00DF-3294-4009-9F5A-EB1ABF3C2CA8}"/>
              </a:ext>
            </a:extLst>
          </p:cNvPr>
          <p:cNvSpPr txBox="1"/>
          <p:nvPr/>
        </p:nvSpPr>
        <p:spPr>
          <a:xfrm>
            <a:off x="1478100" y="1258920"/>
            <a:ext cx="8808900" cy="82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장바구니</a:t>
            </a: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pic>
        <p:nvPicPr>
          <p:cNvPr id="18" name="그래픽 17" descr="커서 단색으로 채워진">
            <a:extLst>
              <a:ext uri="{FF2B5EF4-FFF2-40B4-BE49-F238E27FC236}">
                <a16:creationId xmlns:a16="http://schemas.microsoft.com/office/drawing/2014/main" id="{3B5C39CA-F570-4E6A-AC2E-C5BE07C3C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200" y="2545935"/>
            <a:ext cx="550070" cy="5500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2CCC93-EB3F-4CD7-8875-33CC48075AFC}"/>
              </a:ext>
            </a:extLst>
          </p:cNvPr>
          <p:cNvSpPr txBox="1"/>
          <p:nvPr/>
        </p:nvSpPr>
        <p:spPr>
          <a:xfrm>
            <a:off x="3913950" y="6243588"/>
            <a:ext cx="2501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장바구니 클릭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8144B-CA85-4BF1-B446-575867B137BE}"/>
              </a:ext>
            </a:extLst>
          </p:cNvPr>
          <p:cNvSpPr txBox="1"/>
          <p:nvPr/>
        </p:nvSpPr>
        <p:spPr>
          <a:xfrm>
            <a:off x="10500293" y="4075080"/>
            <a:ext cx="5847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장바구니에서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‘+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버튼을 클릭하여 수량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84F374-64F4-45C2-BECD-05329E73EC42}"/>
              </a:ext>
            </a:extLst>
          </p:cNvPr>
          <p:cNvSpPr/>
          <p:nvPr/>
        </p:nvSpPr>
        <p:spPr>
          <a:xfrm>
            <a:off x="1261999" y="2247900"/>
            <a:ext cx="7805801" cy="4645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65CEBE-2411-4A6C-9DA8-E588C67905A5}"/>
              </a:ext>
            </a:extLst>
          </p:cNvPr>
          <p:cNvSpPr/>
          <p:nvPr/>
        </p:nvSpPr>
        <p:spPr>
          <a:xfrm>
            <a:off x="9872615" y="1408080"/>
            <a:ext cx="7103301" cy="3278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4F9824-A394-4B95-A38B-12E950122427}"/>
              </a:ext>
            </a:extLst>
          </p:cNvPr>
          <p:cNvSpPr/>
          <p:nvPr/>
        </p:nvSpPr>
        <p:spPr>
          <a:xfrm>
            <a:off x="9889299" y="5600701"/>
            <a:ext cx="7103301" cy="2971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4A1877B-C8C2-464D-B7B7-DD6C5E15A20C}"/>
              </a:ext>
            </a:extLst>
          </p:cNvPr>
          <p:cNvSpPr/>
          <p:nvPr/>
        </p:nvSpPr>
        <p:spPr>
          <a:xfrm>
            <a:off x="9219551" y="3314700"/>
            <a:ext cx="446318" cy="238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621122-C8A5-4459-9C5F-F4A64517D07D}"/>
              </a:ext>
            </a:extLst>
          </p:cNvPr>
          <p:cNvSpPr txBox="1"/>
          <p:nvPr/>
        </p:nvSpPr>
        <p:spPr>
          <a:xfrm>
            <a:off x="10535566" y="7928134"/>
            <a:ext cx="5847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추가된 수량에 맞는 최종 결제 금액으로 변동</a:t>
            </a: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6831086B-C064-42A7-99E7-9110276AC131}"/>
              </a:ext>
            </a:extLst>
          </p:cNvPr>
          <p:cNvSpPr/>
          <p:nvPr/>
        </p:nvSpPr>
        <p:spPr>
          <a:xfrm>
            <a:off x="13278715" y="4885115"/>
            <a:ext cx="361641" cy="486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002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-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F00DF-3294-4009-9F5A-EB1ABF3C2CA8}"/>
              </a:ext>
            </a:extLst>
          </p:cNvPr>
          <p:cNvSpPr txBox="1"/>
          <p:nvPr/>
        </p:nvSpPr>
        <p:spPr>
          <a:xfrm>
            <a:off x="1478100" y="1258920"/>
            <a:ext cx="8808900" cy="82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장바구니</a:t>
            </a: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CCC93-EB3F-4CD7-8875-33CC48075AFC}"/>
              </a:ext>
            </a:extLst>
          </p:cNvPr>
          <p:cNvSpPr txBox="1"/>
          <p:nvPr/>
        </p:nvSpPr>
        <p:spPr>
          <a:xfrm>
            <a:off x="10144453" y="6455024"/>
            <a:ext cx="6660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장바구니 상품의 수량 삭제 클릭 시 즉시 반영함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84F374-64F4-45C2-BECD-05329E73EC42}"/>
              </a:ext>
            </a:extLst>
          </p:cNvPr>
          <p:cNvSpPr/>
          <p:nvPr/>
        </p:nvSpPr>
        <p:spPr>
          <a:xfrm>
            <a:off x="1196587" y="2781300"/>
            <a:ext cx="7631550" cy="4645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4A1877B-C8C2-464D-B7B7-DD6C5E15A20C}"/>
              </a:ext>
            </a:extLst>
          </p:cNvPr>
          <p:cNvSpPr/>
          <p:nvPr/>
        </p:nvSpPr>
        <p:spPr>
          <a:xfrm>
            <a:off x="9115677" y="5072241"/>
            <a:ext cx="632855" cy="327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3731E6-C997-4F93-BACB-F218BA47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249" y="4272343"/>
            <a:ext cx="6383618" cy="1709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271F005-AA2B-468B-B9F4-457C9FD4F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43" y="3694445"/>
            <a:ext cx="7069248" cy="2369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래픽 24" descr="커서 단색으로 채워진">
            <a:extLst>
              <a:ext uri="{FF2B5EF4-FFF2-40B4-BE49-F238E27FC236}">
                <a16:creationId xmlns:a16="http://schemas.microsoft.com/office/drawing/2014/main" id="{1A08393D-F481-4426-8E8D-901A3271D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9441" y="4593430"/>
            <a:ext cx="550070" cy="5500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60B5E00-E14D-4841-8611-0E93B52A0DB5}"/>
              </a:ext>
            </a:extLst>
          </p:cNvPr>
          <p:cNvSpPr txBox="1"/>
          <p:nvPr/>
        </p:nvSpPr>
        <p:spPr>
          <a:xfrm>
            <a:off x="9296400" y="71247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C1BD9E-2051-4248-97A2-2318BECC39BB}"/>
              </a:ext>
            </a:extLst>
          </p:cNvPr>
          <p:cNvSpPr/>
          <p:nvPr/>
        </p:nvSpPr>
        <p:spPr>
          <a:xfrm>
            <a:off x="9967174" y="2781300"/>
            <a:ext cx="7015344" cy="4645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135801-FD45-4C7B-856F-AF5A99B864C6}"/>
              </a:ext>
            </a:extLst>
          </p:cNvPr>
          <p:cNvSpPr txBox="1"/>
          <p:nvPr/>
        </p:nvSpPr>
        <p:spPr>
          <a:xfrm>
            <a:off x="1524000" y="6455024"/>
            <a:ext cx="4144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장바구니 상품의 삭제 클릭</a:t>
            </a:r>
          </a:p>
        </p:txBody>
      </p:sp>
    </p:spTree>
    <p:extLst>
      <p:ext uri="{BB962C8B-B14F-4D97-AF65-F5344CB8AC3E}">
        <p14:creationId xmlns:p14="http://schemas.microsoft.com/office/powerpoint/2010/main" val="1462763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726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BABED2-7A77-4425-AB2A-E0A5575ADB49}"/>
              </a:ext>
            </a:extLst>
          </p:cNvPr>
          <p:cNvSpPr/>
          <p:nvPr/>
        </p:nvSpPr>
        <p:spPr>
          <a:xfrm>
            <a:off x="5713383" y="4305300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FE1D31-A63E-4615-A435-4FE18A864FD9}"/>
              </a:ext>
            </a:extLst>
          </p:cNvPr>
          <p:cNvSpPr txBox="1"/>
          <p:nvPr/>
        </p:nvSpPr>
        <p:spPr>
          <a:xfrm>
            <a:off x="1478100" y="1258920"/>
            <a:ext cx="8808900" cy="82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포인트 시스템</a:t>
            </a: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766C1B-B99F-4106-BEEE-0DAB05C195E8}"/>
              </a:ext>
            </a:extLst>
          </p:cNvPr>
          <p:cNvSpPr/>
          <p:nvPr/>
        </p:nvSpPr>
        <p:spPr>
          <a:xfrm>
            <a:off x="1217844" y="2405193"/>
            <a:ext cx="4343401" cy="4126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CCB5B9-F7AB-491A-8BE1-24759E4216D9}"/>
              </a:ext>
            </a:extLst>
          </p:cNvPr>
          <p:cNvSpPr txBox="1"/>
          <p:nvPr/>
        </p:nvSpPr>
        <p:spPr>
          <a:xfrm>
            <a:off x="1733826" y="6000648"/>
            <a:ext cx="3311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결제 상세 정보 선택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C9EF40-129C-483C-8601-5E83F95F398F}"/>
              </a:ext>
            </a:extLst>
          </p:cNvPr>
          <p:cNvSpPr txBox="1"/>
          <p:nvPr/>
        </p:nvSpPr>
        <p:spPr>
          <a:xfrm>
            <a:off x="7446433" y="6030694"/>
            <a:ext cx="316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사용할 포인트 기입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3A597E-EA4C-4E5F-B7C5-EB339964F0D0}"/>
              </a:ext>
            </a:extLst>
          </p:cNvPr>
          <p:cNvSpPr/>
          <p:nvPr/>
        </p:nvSpPr>
        <p:spPr>
          <a:xfrm>
            <a:off x="6400959" y="2405193"/>
            <a:ext cx="5257641" cy="4169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9182FC-0333-4C1C-B857-C44FB912A71C}"/>
              </a:ext>
            </a:extLst>
          </p:cNvPr>
          <p:cNvSpPr/>
          <p:nvPr/>
        </p:nvSpPr>
        <p:spPr>
          <a:xfrm>
            <a:off x="12420599" y="1562100"/>
            <a:ext cx="4343401" cy="426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5F8419-24C7-4581-80E0-87B8CAA2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160" y="2628900"/>
            <a:ext cx="3085289" cy="335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ECB254-20A2-4918-B3F5-86DAE770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911" y="2628900"/>
            <a:ext cx="4210050" cy="3314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C8EB314-0C26-44AB-8638-E5026B56B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9604" y="1790700"/>
            <a:ext cx="2925390" cy="3492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354B9D-DE38-4CDA-B2F6-6BB5EF54D6CC}"/>
              </a:ext>
            </a:extLst>
          </p:cNvPr>
          <p:cNvSpPr/>
          <p:nvPr/>
        </p:nvSpPr>
        <p:spPr>
          <a:xfrm>
            <a:off x="1217845" y="6819900"/>
            <a:ext cx="15624692" cy="2040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27217BD-391B-4F67-AA6F-A451EA3D803F}"/>
              </a:ext>
            </a:extLst>
          </p:cNvPr>
          <p:cNvSpPr/>
          <p:nvPr/>
        </p:nvSpPr>
        <p:spPr>
          <a:xfrm rot="19800000">
            <a:off x="11788732" y="3407079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F8AEDAB-2B15-43F8-8D96-A28098AB19B3}"/>
              </a:ext>
            </a:extLst>
          </p:cNvPr>
          <p:cNvSpPr/>
          <p:nvPr/>
        </p:nvSpPr>
        <p:spPr>
          <a:xfrm rot="5400000">
            <a:off x="14448846" y="6125153"/>
            <a:ext cx="549952" cy="263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2BF8CDF-0061-4593-97C1-CCABFEA8C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7056306"/>
            <a:ext cx="6786504" cy="906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E231C4-C3E7-444A-9DC9-2834CCDA6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8164532"/>
            <a:ext cx="6786504" cy="548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D9BDB4-6839-4672-B18C-A8611F5E62FD}"/>
              </a:ext>
            </a:extLst>
          </p:cNvPr>
          <p:cNvSpPr txBox="1"/>
          <p:nvPr/>
        </p:nvSpPr>
        <p:spPr>
          <a:xfrm>
            <a:off x="13204416" y="5309089"/>
            <a:ext cx="2925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포인트 할인 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B4EE9-CD99-48FC-B7B6-6AD186B4FCF3}"/>
              </a:ext>
            </a:extLst>
          </p:cNvPr>
          <p:cNvSpPr txBox="1"/>
          <p:nvPr/>
        </p:nvSpPr>
        <p:spPr>
          <a:xfrm>
            <a:off x="10445459" y="6981955"/>
            <a:ext cx="655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포인트 사용내역을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저장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 시 음수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적립 시 양수로 저장한다 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합산을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계산하여 보유포인트로 나타나게 설계함</a:t>
            </a:r>
          </a:p>
        </p:txBody>
      </p:sp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90D2EC37-3604-4EDF-8B45-CB3E8C63B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6499" y="7011229"/>
            <a:ext cx="457200" cy="457200"/>
          </a:xfrm>
          <a:prstGeom prst="rect">
            <a:avLst/>
          </a:prstGeom>
        </p:spPr>
      </p:pic>
      <p:pic>
        <p:nvPicPr>
          <p:cNvPr id="26" name="그래픽 25" descr="확인 표시 단색으로 채워진">
            <a:extLst>
              <a:ext uri="{FF2B5EF4-FFF2-40B4-BE49-F238E27FC236}">
                <a16:creationId xmlns:a16="http://schemas.microsoft.com/office/drawing/2014/main" id="{106E4795-11AE-4283-AA68-4B506040D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6499" y="8191500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61DC-3A26-4409-A7AB-997446CF7151}"/>
              </a:ext>
            </a:extLst>
          </p:cNvPr>
          <p:cNvSpPr txBox="1"/>
          <p:nvPr/>
        </p:nvSpPr>
        <p:spPr>
          <a:xfrm>
            <a:off x="10608654" y="8093214"/>
            <a:ext cx="6155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주문내역에도 사용한 포인트 내역을 저장하여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환불 시 정확히 포인트 반환</a:t>
            </a:r>
          </a:p>
        </p:txBody>
      </p:sp>
    </p:spTree>
    <p:extLst>
      <p:ext uri="{BB962C8B-B14F-4D97-AF65-F5344CB8AC3E}">
        <p14:creationId xmlns:p14="http://schemas.microsoft.com/office/powerpoint/2010/main" val="365521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A57C035-1610-4BAB-9920-9CD9C21A4348}"/>
              </a:ext>
            </a:extLst>
          </p:cNvPr>
          <p:cNvSpPr/>
          <p:nvPr/>
        </p:nvSpPr>
        <p:spPr>
          <a:xfrm>
            <a:off x="1481139" y="3383706"/>
            <a:ext cx="7610475" cy="5391906"/>
          </a:xfrm>
          <a:prstGeom prst="roundRect">
            <a:avLst/>
          </a:prstGeom>
          <a:solidFill>
            <a:srgbClr val="F1F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91F506C-E0F0-456A-A274-D9613C078257}"/>
              </a:ext>
            </a:extLst>
          </p:cNvPr>
          <p:cNvSpPr/>
          <p:nvPr/>
        </p:nvSpPr>
        <p:spPr>
          <a:xfrm>
            <a:off x="9482139" y="3383706"/>
            <a:ext cx="7610475" cy="5391906"/>
          </a:xfrm>
          <a:prstGeom prst="roundRect">
            <a:avLst/>
          </a:prstGeom>
          <a:solidFill>
            <a:srgbClr val="F5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66097C30-FA89-4ABB-8B70-1735D64142E7}"/>
              </a:ext>
            </a:extLst>
          </p:cNvPr>
          <p:cNvSpPr txBox="1"/>
          <p:nvPr/>
        </p:nvSpPr>
        <p:spPr>
          <a:xfrm>
            <a:off x="9925050" y="3706536"/>
            <a:ext cx="6858000" cy="731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000" b="1" spc="96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Brand Signature Color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3CE1BA8-CE3C-4CFD-9824-A5E3EE69D308}"/>
              </a:ext>
            </a:extLst>
          </p:cNvPr>
          <p:cNvSpPr txBox="1"/>
          <p:nvPr/>
        </p:nvSpPr>
        <p:spPr>
          <a:xfrm>
            <a:off x="9148766" y="6667500"/>
            <a:ext cx="7943850" cy="1030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2849"/>
              </a:lnSpc>
              <a:spcBef>
                <a:spcPct val="0"/>
              </a:spcBef>
            </a:pPr>
            <a:r>
              <a:rPr lang="en-US" sz="2000" spc="28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</a:t>
            </a:r>
            <a:r>
              <a:rPr lang="ko-KR" altLang="en-US" sz="2000" spc="28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시그니처</a:t>
            </a: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컬러는 주황색입니다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marL="0" lvl="1" indent="0" algn="ctr">
              <a:lnSpc>
                <a:spcPts val="2849"/>
              </a:lnSpc>
              <a:spcBef>
                <a:spcPct val="0"/>
              </a:spcBef>
            </a:pPr>
            <a:r>
              <a:rPr lang="ko-KR" altLang="en-US" sz="2000" u="none" strike="noStrike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역동적이고 적절한 강렬함을 줄 수 있는 색상이며</a:t>
            </a:r>
            <a:endParaRPr lang="en-US" altLang="ko-KR" sz="2000" u="none" strike="noStrike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ctr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절제되고 세련된 문화의 중심이라는 모토를 </a:t>
            </a:r>
            <a:r>
              <a:rPr lang="ko-KR" altLang="en-US" sz="2000" spc="28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담고있습니다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20115489-AC4B-45C7-8186-F0E543E67860}"/>
              </a:ext>
            </a:extLst>
          </p:cNvPr>
          <p:cNvSpPr txBox="1"/>
          <p:nvPr/>
        </p:nvSpPr>
        <p:spPr>
          <a:xfrm>
            <a:off x="2116931" y="3695700"/>
            <a:ext cx="6100762" cy="74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000" b="1" spc="96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Brand Name Meaning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AFD24E-A98B-4C58-8FEF-9E5782E354C8}"/>
              </a:ext>
            </a:extLst>
          </p:cNvPr>
          <p:cNvSpPr/>
          <p:nvPr/>
        </p:nvSpPr>
        <p:spPr>
          <a:xfrm>
            <a:off x="12344400" y="4692601"/>
            <a:ext cx="1645418" cy="1645418"/>
          </a:xfrm>
          <a:prstGeom prst="rect">
            <a:avLst/>
          </a:prstGeom>
          <a:solidFill>
            <a:srgbClr val="F69A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377D15E-C698-4DB1-BE3B-7DB06D7A6C4A}"/>
              </a:ext>
            </a:extLst>
          </p:cNvPr>
          <p:cNvSpPr txBox="1"/>
          <p:nvPr/>
        </p:nvSpPr>
        <p:spPr>
          <a:xfrm>
            <a:off x="1195386" y="6667500"/>
            <a:ext cx="7943850" cy="1390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대한민국 음악 플랫폼 브랜드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ADM(</a:t>
            </a:r>
            <a:r>
              <a:rPr lang="en-US" altLang="ko-KR" sz="2000" spc="28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Audimew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)</a:t>
            </a: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는</a:t>
            </a:r>
            <a:endParaRPr lang="en-US" altLang="ko-KR" sz="2000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ctr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Audio</a:t>
            </a: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+</a:t>
            </a: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Music + New</a:t>
            </a: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의 결합어로 단순한 음악 상품 판매와</a:t>
            </a:r>
            <a:endParaRPr lang="en-US" altLang="ko-KR" sz="2000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ctr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공연 예매를 넘어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음악을 경험하고 소유하는 방식 자체에</a:t>
            </a:r>
            <a:endParaRPr lang="en-US" altLang="ko-KR" sz="2000" spc="28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ctr">
              <a:lnSpc>
                <a:spcPts val="2849"/>
              </a:lnSpc>
              <a:spcBef>
                <a:spcPct val="0"/>
              </a:spcBef>
            </a:pP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새로운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패러다임을 제시하는 통합 음악 문화 플랫폼입니다</a:t>
            </a:r>
            <a:r>
              <a:rPr lang="en-US" altLang="ko-KR" sz="2000" spc="28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244CB7-C432-41AC-ACA5-AB9AC56D7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73" y="4306861"/>
            <a:ext cx="4873677" cy="24368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ECC09E-3AE5-43D2-979C-C6D16E67DE4F}"/>
              </a:ext>
            </a:extLst>
          </p:cNvPr>
          <p:cNvSpPr txBox="1"/>
          <p:nvPr/>
        </p:nvSpPr>
        <p:spPr>
          <a:xfrm>
            <a:off x="1709736" y="1638300"/>
            <a:ext cx="14859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500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 panose="020B0600000101010101" charset="-78"/>
              </a:rPr>
              <a:t>브랜드의 네임과 </a:t>
            </a:r>
            <a:r>
              <a:rPr lang="ko-KR" altLang="en-US" sz="7500" dirty="0" err="1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 panose="020B0600000101010101" charset="-78"/>
              </a:rPr>
              <a:t>시그니처</a:t>
            </a:r>
            <a:r>
              <a:rPr lang="ko-KR" altLang="en-US" sz="7500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 panose="020B0600000101010101" charset="-78"/>
              </a:rPr>
              <a:t> 컬러</a:t>
            </a:r>
            <a:endParaRPr lang="en-US" altLang="ko-KR" sz="7500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57230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0D89D5-17E0-40B0-B796-0D7708EF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712" y="1988477"/>
            <a:ext cx="6877050" cy="3144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CDC9E-7366-4227-BF92-41FA90A83415}"/>
              </a:ext>
            </a:extLst>
          </p:cNvPr>
          <p:cNvSpPr txBox="1"/>
          <p:nvPr/>
        </p:nvSpPr>
        <p:spPr>
          <a:xfrm>
            <a:off x="10852068" y="5753100"/>
            <a:ext cx="5911932" cy="2210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카카오 맵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활용하여 공연장의 위치정보를 지도로 쉽게 확인할 수 있게 구현했습니다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이를 통해 사용자들은 공연장 위치를 직관적으로 파악하고 방문 경로를 미리 계획할 수 있어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1" indent="0" algn="l">
              <a:lnSpc>
                <a:spcPts val="2849"/>
              </a:lnSpc>
              <a:spcBef>
                <a:spcPct val="0"/>
              </a:spcBef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접근성이 크게 개선되었습니다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2000" spc="28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C5624-7068-4F4A-9ACD-365C3FEA7CAB}"/>
              </a:ext>
            </a:extLst>
          </p:cNvPr>
          <p:cNvSpPr txBox="1"/>
          <p:nvPr/>
        </p:nvSpPr>
        <p:spPr>
          <a:xfrm>
            <a:off x="1524000" y="1479107"/>
            <a:ext cx="8808900" cy="82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외부 </a:t>
            </a:r>
            <a:r>
              <a:rPr lang="en-US" altLang="ko-KR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API </a:t>
            </a:r>
            <a:r>
              <a:rPr lang="ko-KR" altLang="en-US" sz="4200" b="1" spc="96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연동</a:t>
            </a:r>
            <a:endParaRPr lang="en-US" altLang="ko-KR" sz="4200" b="1" spc="96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3694C-10AB-41B9-B7F0-485603F8CFD1}"/>
              </a:ext>
            </a:extLst>
          </p:cNvPr>
          <p:cNvSpPr/>
          <p:nvPr/>
        </p:nvSpPr>
        <p:spPr>
          <a:xfrm>
            <a:off x="10176712" y="5567510"/>
            <a:ext cx="6877050" cy="30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52688-0CDC-44DB-AE2B-4495B93CE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67" y="2877916"/>
            <a:ext cx="8779604" cy="476382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1F450C4-FC68-42BB-9356-63FC5900C03E}"/>
              </a:ext>
            </a:extLst>
          </p:cNvPr>
          <p:cNvSpPr/>
          <p:nvPr/>
        </p:nvSpPr>
        <p:spPr>
          <a:xfrm rot="20132042">
            <a:off x="7045728" y="2992367"/>
            <a:ext cx="2743314" cy="167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커서 단색으로 채워진">
            <a:extLst>
              <a:ext uri="{FF2B5EF4-FFF2-40B4-BE49-F238E27FC236}">
                <a16:creationId xmlns:a16="http://schemas.microsoft.com/office/drawing/2014/main" id="{03E7CB3C-F17F-43D1-82D9-6F2BB078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0528" y="3555258"/>
            <a:ext cx="820871" cy="8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532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CF81EE-3A80-4B97-9FA1-B516A6DF1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777" y="2151743"/>
            <a:ext cx="2602718" cy="6115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C29815-A56F-4107-8330-34849BB2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406" y="2151743"/>
            <a:ext cx="3417394" cy="61159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EEDDDD-8495-42F0-8944-909FE08741F4}"/>
              </a:ext>
            </a:extLst>
          </p:cNvPr>
          <p:cNvSpPr txBox="1"/>
          <p:nvPr/>
        </p:nvSpPr>
        <p:spPr>
          <a:xfrm>
            <a:off x="5195634" y="6599724"/>
            <a:ext cx="42531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채널 톡 </a:t>
            </a:r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사용하여 실시간 상담을 가능하게 하였습니다</a:t>
            </a:r>
            <a:endParaRPr lang="en-US" altLang="ko-KR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실시간 상담 톡을 통하여 사용자 편의를 개선하였습니다</a:t>
            </a:r>
            <a:r>
              <a:rPr lang="en-US" altLang="ko-KR" sz="2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F17E4D-BEEC-4F25-BD7A-5A8833B8E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87" y="1537930"/>
            <a:ext cx="4495800" cy="4043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19C94E1-EFDB-486F-9610-11FBC8FA4FBD}"/>
              </a:ext>
            </a:extLst>
          </p:cNvPr>
          <p:cNvSpPr/>
          <p:nvPr/>
        </p:nvSpPr>
        <p:spPr>
          <a:xfrm rot="9260217">
            <a:off x="5602568" y="5686458"/>
            <a:ext cx="1138437" cy="321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D95518-913D-4236-A17F-4222C847A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85" y="6286500"/>
            <a:ext cx="3263302" cy="178578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400994-C3FF-4CEA-ADEC-F449B8AB5A9C}"/>
              </a:ext>
            </a:extLst>
          </p:cNvPr>
          <p:cNvSpPr/>
          <p:nvPr/>
        </p:nvSpPr>
        <p:spPr>
          <a:xfrm>
            <a:off x="9876832" y="1681571"/>
            <a:ext cx="7115768" cy="7049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AA0B8E-92BF-405C-9F6A-9ECEBE35390C}"/>
              </a:ext>
            </a:extLst>
          </p:cNvPr>
          <p:cNvSpPr/>
          <p:nvPr/>
        </p:nvSpPr>
        <p:spPr>
          <a:xfrm>
            <a:off x="1252026" y="5981700"/>
            <a:ext cx="8267844" cy="2749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2652F56-8154-488F-8411-BA76E3B1A834}"/>
              </a:ext>
            </a:extLst>
          </p:cNvPr>
          <p:cNvSpPr/>
          <p:nvPr/>
        </p:nvSpPr>
        <p:spPr>
          <a:xfrm>
            <a:off x="7344109" y="5282661"/>
            <a:ext cx="2156518" cy="298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05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9D6FCE-05CE-4C1E-87CE-E70F05D3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281614"/>
            <a:ext cx="5743575" cy="3667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67A2D0-AE15-497D-9C4C-60DF20151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1814512"/>
            <a:ext cx="5743575" cy="3152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D8532D-D0A5-408F-9583-2B721D67A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150" y="3174444"/>
            <a:ext cx="8343900" cy="4295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B05239-4EB1-4454-90CE-6FA076F10C46}"/>
              </a:ext>
            </a:extLst>
          </p:cNvPr>
          <p:cNvSpPr txBox="1"/>
          <p:nvPr/>
        </p:nvSpPr>
        <p:spPr>
          <a:xfrm>
            <a:off x="1524000" y="1814512"/>
            <a:ext cx="8153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웹훅</a:t>
            </a:r>
            <a:r>
              <a:rPr lang="ko-KR" altLang="en-US" sz="2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을 사용하여 환불요청 및 에러사항 로깅</a:t>
            </a:r>
          </a:p>
        </p:txBody>
      </p:sp>
    </p:spTree>
    <p:extLst>
      <p:ext uri="{BB962C8B-B14F-4D97-AF65-F5344CB8AC3E}">
        <p14:creationId xmlns:p14="http://schemas.microsoft.com/office/powerpoint/2010/main" val="6613744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4724400" y="7304371"/>
            <a:ext cx="8839200" cy="81092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3CF7-DBFF-48C9-95B7-0988DC8E2BFA}"/>
              </a:ext>
            </a:extLst>
          </p:cNvPr>
          <p:cNvSpPr txBox="1"/>
          <p:nvPr/>
        </p:nvSpPr>
        <p:spPr>
          <a:xfrm>
            <a:off x="5095873" y="7507162"/>
            <a:ext cx="8096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함께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소중한 사람과 음악과 공연의 감동을 나누세요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."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4724400" y="1878906"/>
            <a:ext cx="88392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A9EB-FB63-4B93-9973-438B0CBDAF01}"/>
              </a:ext>
            </a:extLst>
          </p:cNvPr>
          <p:cNvSpPr txBox="1"/>
          <p:nvPr/>
        </p:nvSpPr>
        <p:spPr>
          <a:xfrm>
            <a:off x="5378203" y="3142876"/>
            <a:ext cx="7531591" cy="246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</a:t>
            </a:r>
            <a:endParaRPr lang="en-US" altLang="ko-KR" sz="8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9799"/>
              </a:lnSpc>
            </a:pPr>
            <a:r>
              <a:rPr lang="ko-KR" altLang="en-US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질문 사항</a:t>
            </a:r>
            <a:r>
              <a:rPr lang="en-US" altLang="ko-KR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 </a:t>
            </a:r>
            <a:r>
              <a:rPr lang="ko-KR" altLang="en-US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답변</a:t>
            </a:r>
            <a:endParaRPr lang="en-US" altLang="ko-KR" sz="8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57497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002A63D-DE62-420F-A103-AB66E0A43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859499" cy="10287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CA8946-2247-4BF0-A8D8-64DF6A502217}"/>
              </a:ext>
            </a:extLst>
          </p:cNvPr>
          <p:cNvSpPr/>
          <p:nvPr/>
        </p:nvSpPr>
        <p:spPr>
          <a:xfrm>
            <a:off x="10896600" y="609600"/>
            <a:ext cx="7162800" cy="9067800"/>
          </a:xfrm>
          <a:prstGeom prst="rect">
            <a:avLst/>
          </a:prstGeom>
          <a:solidFill>
            <a:srgbClr val="C7DEF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343B2E5-2283-4F26-AE7B-682B4B032955}"/>
              </a:ext>
            </a:extLst>
          </p:cNvPr>
          <p:cNvSpPr txBox="1"/>
          <p:nvPr/>
        </p:nvSpPr>
        <p:spPr>
          <a:xfrm>
            <a:off x="11506200" y="1257300"/>
            <a:ext cx="9987512" cy="932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ko-KR" altLang="en-US" sz="7500" b="1" spc="96" dirty="0">
                <a:latin typeface=" Avenir Next Arabic Semi-Bold"/>
                <a:ea typeface=" Avenir Next Arabic Semi-Bold"/>
                <a:cs typeface=" Avenir Next Arabic Semi-Bold"/>
                <a:sym typeface=" Avenir Next Arabic Semi-Bold"/>
              </a:rPr>
              <a:t>질문 사항</a:t>
            </a:r>
            <a:endParaRPr lang="en-US" sz="7500" b="1" spc="96" dirty="0">
              <a:latin typeface=" Avenir Next Arabic Semi-Bold"/>
              <a:ea typeface=" Avenir Next Arabic Semi-Bold"/>
              <a:cs typeface=" Avenir Next Arabic Semi-Bold"/>
              <a:sym typeface=" Avenir Next Arabic Semi-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186F8FF-E5BD-4C1E-B183-22573885F747}"/>
              </a:ext>
            </a:extLst>
          </p:cNvPr>
          <p:cNvSpPr txBox="1"/>
          <p:nvPr/>
        </p:nvSpPr>
        <p:spPr>
          <a:xfrm>
            <a:off x="11506200" y="2535483"/>
            <a:ext cx="6019800" cy="1318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000" b="1" spc="28" dirty="0">
                <a:latin typeface="Nanum Square Bold"/>
                <a:ea typeface="Nanum Square Bold"/>
                <a:cs typeface="Nanum Square Bold"/>
                <a:sym typeface="Nanum Square Bold"/>
              </a:rPr>
              <a:t>※ </a:t>
            </a:r>
            <a:r>
              <a:rPr lang="en-US" altLang="ko-KR" sz="3000" b="1" spc="28" dirty="0" err="1">
                <a:latin typeface="Nanum Square Bold"/>
                <a:ea typeface="Nanum Square Bold"/>
                <a:cs typeface="Nanum Square Bold"/>
                <a:sym typeface="Nanum Square Bold"/>
              </a:rPr>
              <a:t>AudiMew</a:t>
            </a:r>
            <a:r>
              <a:rPr lang="ko-KR" altLang="en-US" sz="3000" b="1" spc="28" dirty="0">
                <a:latin typeface="Nanum Square Bold"/>
                <a:ea typeface="Nanum Square Bold"/>
                <a:cs typeface="Nanum Square Bold"/>
                <a:sym typeface="Nanum Square Bold"/>
              </a:rPr>
              <a:t> 음악 플랫폼에 대하여</a:t>
            </a:r>
            <a:endParaRPr lang="en-US" altLang="ko-KR" sz="3000" b="1" spc="28" dirty="0"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</a:pPr>
            <a:r>
              <a:rPr lang="en-US" altLang="ko-KR" sz="3000" b="1" spc="28" dirty="0">
                <a:latin typeface="Nanum Square Bold"/>
                <a:ea typeface="Nanum Square Bold"/>
                <a:cs typeface="Nanum Square Bold"/>
                <a:sym typeface="Nanum Square Bold"/>
              </a:rPr>
              <a:t>     </a:t>
            </a:r>
            <a:r>
              <a:rPr lang="ko-KR" altLang="en-US" sz="3000" b="1" spc="28" dirty="0">
                <a:latin typeface="Nanum Square Bold"/>
                <a:ea typeface="Nanum Square Bold"/>
                <a:cs typeface="Nanum Square Bold"/>
                <a:sym typeface="Nanum Square Bold"/>
              </a:rPr>
              <a:t>질문 주세요</a:t>
            </a:r>
            <a:r>
              <a:rPr lang="en-US" altLang="ko-KR" sz="3000" b="1" spc="28" dirty="0">
                <a:latin typeface="Nanum Square Bold"/>
                <a:ea typeface="Nanum Square Bold"/>
                <a:cs typeface="Nanum Square Bold"/>
                <a:sym typeface="Nanum Square Bold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241086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4724400" y="7304371"/>
            <a:ext cx="8839200" cy="81092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3CF7-DBFF-48C9-95B7-0988DC8E2BFA}"/>
              </a:ext>
            </a:extLst>
          </p:cNvPr>
          <p:cNvSpPr txBox="1"/>
          <p:nvPr/>
        </p:nvSpPr>
        <p:spPr>
          <a:xfrm>
            <a:off x="5095873" y="7507162"/>
            <a:ext cx="8096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공연의 뜨거운 열기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음악의 섬세한 선율을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만나다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."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4724400" y="1878906"/>
            <a:ext cx="88392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A9EB-FB63-4B93-9973-438B0CBDAF01}"/>
              </a:ext>
            </a:extLst>
          </p:cNvPr>
          <p:cNvSpPr txBox="1"/>
          <p:nvPr/>
        </p:nvSpPr>
        <p:spPr>
          <a:xfrm>
            <a:off x="5378203" y="3142876"/>
            <a:ext cx="7531591" cy="246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</a:t>
            </a:r>
            <a:endParaRPr lang="en-US" altLang="ko-KR" sz="8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  <a:p>
            <a:pPr algn="ctr">
              <a:lnSpc>
                <a:spcPts val="9799"/>
              </a:lnSpc>
            </a:pPr>
            <a:r>
              <a:rPr lang="ko-KR" altLang="en-US" sz="80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후기 발표</a:t>
            </a:r>
            <a:endParaRPr lang="en-US" altLang="ko-KR" sz="80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458558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7B5684-2D38-4601-A4C9-904946566DFD}"/>
              </a:ext>
            </a:extLst>
          </p:cNvPr>
          <p:cNvSpPr/>
          <p:nvPr/>
        </p:nvSpPr>
        <p:spPr>
          <a:xfrm>
            <a:off x="0" y="5116741"/>
            <a:ext cx="9144000" cy="515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6C6CA3F-26F4-427D-B558-426965674982}"/>
              </a:ext>
            </a:extLst>
          </p:cNvPr>
          <p:cNvSpPr txBox="1"/>
          <p:nvPr/>
        </p:nvSpPr>
        <p:spPr>
          <a:xfrm>
            <a:off x="560571" y="6743700"/>
            <a:ext cx="8382000" cy="2236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본 프로젝트인만큼 쉽지 않았던 것 같습니다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잦은 오류들을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수정하면서 매우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힘들었지만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프로젝트</a:t>
            </a: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마무리 작업을 할 때에는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오류를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수정하면서</a:t>
            </a: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습득한 지식과 오류 없이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제대로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구현되는 기능들을</a:t>
            </a: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보면서 고생한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보람이 있었다는 생각이 들었습니다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 </a:t>
            </a:r>
            <a:endParaRPr lang="ko-KR" altLang="en-US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D0C5DE-9CCF-4195-87B3-A708ADF4D260}"/>
              </a:ext>
            </a:extLst>
          </p:cNvPr>
          <p:cNvSpPr/>
          <p:nvPr/>
        </p:nvSpPr>
        <p:spPr>
          <a:xfrm>
            <a:off x="0" y="-10582"/>
            <a:ext cx="9144000" cy="51540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312739-FFFA-4885-B732-D74B32B72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16" y="1296169"/>
            <a:ext cx="2489767" cy="127028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98309F-A646-4688-BC11-430E2D6A0A05}"/>
              </a:ext>
            </a:extLst>
          </p:cNvPr>
          <p:cNvSpPr/>
          <p:nvPr/>
        </p:nvSpPr>
        <p:spPr>
          <a:xfrm>
            <a:off x="9143997" y="-10581"/>
            <a:ext cx="9144000" cy="5127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9BA5BEF2-E307-48F2-BFEF-CFF228206A8E}"/>
              </a:ext>
            </a:extLst>
          </p:cNvPr>
          <p:cNvSpPr txBox="1"/>
          <p:nvPr/>
        </p:nvSpPr>
        <p:spPr>
          <a:xfrm>
            <a:off x="1184435" y="2783540"/>
            <a:ext cx="6775127" cy="93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ko-KR" altLang="en-US" sz="5500" b="1" spc="213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 후기</a:t>
            </a:r>
            <a:endParaRPr lang="en-US" sz="5500" b="1" spc="213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D55DF06-B8C3-4B85-9DCD-6F2CDBA82513}"/>
              </a:ext>
            </a:extLst>
          </p:cNvPr>
          <p:cNvSpPr txBox="1"/>
          <p:nvPr/>
        </p:nvSpPr>
        <p:spPr>
          <a:xfrm>
            <a:off x="9525000" y="1600600"/>
            <a:ext cx="8382000" cy="2698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처음으로 풀 스택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웹사이트 프로젝트를 진행하면서 설계 단계에서부터 많은 도전에 직면했습니다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매일 조금씩 완성해 나가는 과정에서</a:t>
            </a: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실력이 많이 늘고 성장한 것 같고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특히 초기 설계 단계에서 탄탄한</a:t>
            </a: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아키텍처와 명확한 방향성을 수립하는 것이 매우 중요하다고</a:t>
            </a: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느꼈습니다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앞으로도 새로운 기술을 지속적으로 학습하여 실력을</a:t>
            </a: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향상시키고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현업에서의 실제 개발 프로세스와 경험을 쌓고 싶습니다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31D28-3968-4221-882C-BC796B1F54BE}"/>
              </a:ext>
            </a:extLst>
          </p:cNvPr>
          <p:cNvSpPr txBox="1"/>
          <p:nvPr/>
        </p:nvSpPr>
        <p:spPr>
          <a:xfrm>
            <a:off x="9525000" y="633497"/>
            <a:ext cx="401142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팀</a:t>
            </a:r>
            <a:r>
              <a:rPr lang="ko-KR" altLang="en-US" sz="4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장</a:t>
            </a:r>
            <a:r>
              <a:rPr lang="en-US" sz="4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/ 김</a:t>
            </a:r>
            <a:r>
              <a:rPr lang="ko-KR" altLang="en-US" sz="4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민서</a:t>
            </a:r>
            <a:endParaRPr lang="en-US" sz="4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E571BE-6E70-494A-B93F-8C931223862E}"/>
              </a:ext>
            </a:extLst>
          </p:cNvPr>
          <p:cNvSpPr/>
          <p:nvPr/>
        </p:nvSpPr>
        <p:spPr>
          <a:xfrm>
            <a:off x="9143997" y="5170260"/>
            <a:ext cx="9144000" cy="51540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F74340-3366-406E-A581-C6886A4AF75A}"/>
              </a:ext>
            </a:extLst>
          </p:cNvPr>
          <p:cNvSpPr txBox="1"/>
          <p:nvPr/>
        </p:nvSpPr>
        <p:spPr>
          <a:xfrm>
            <a:off x="560571" y="5830873"/>
            <a:ext cx="401142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팀</a:t>
            </a:r>
            <a:r>
              <a:rPr lang="ko-KR" altLang="en-US" sz="4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원</a:t>
            </a:r>
            <a:r>
              <a:rPr lang="en-US" sz="4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/ 김</a:t>
            </a:r>
            <a:r>
              <a:rPr lang="ko-KR" altLang="en-US" sz="4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은혜</a:t>
            </a:r>
            <a:endParaRPr lang="en-US" sz="4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CC9B45-523A-47D9-AF40-AF74A8E15C65}"/>
              </a:ext>
            </a:extLst>
          </p:cNvPr>
          <p:cNvSpPr/>
          <p:nvPr/>
        </p:nvSpPr>
        <p:spPr>
          <a:xfrm>
            <a:off x="0" y="-10582"/>
            <a:ext cx="9144000" cy="102975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06F74-1D76-4EF0-B448-9FBD8E4D745A}"/>
              </a:ext>
            </a:extLst>
          </p:cNvPr>
          <p:cNvSpPr txBox="1"/>
          <p:nvPr/>
        </p:nvSpPr>
        <p:spPr>
          <a:xfrm>
            <a:off x="9677400" y="1026864"/>
            <a:ext cx="465731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5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팀</a:t>
            </a:r>
            <a:r>
              <a:rPr lang="ko-KR" altLang="en-US" sz="5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원</a:t>
            </a:r>
            <a:r>
              <a:rPr lang="en-US" sz="5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/ </a:t>
            </a:r>
            <a:r>
              <a:rPr lang="ko-KR" altLang="en-US" sz="55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백승호</a:t>
            </a:r>
            <a:endParaRPr lang="en-US" sz="55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F3C1316-1657-476D-81A1-6797E10856D3}"/>
              </a:ext>
            </a:extLst>
          </p:cNvPr>
          <p:cNvSpPr txBox="1"/>
          <p:nvPr/>
        </p:nvSpPr>
        <p:spPr>
          <a:xfrm>
            <a:off x="9677400" y="2395699"/>
            <a:ext cx="8382000" cy="5929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저희 </a:t>
            </a:r>
            <a:r>
              <a:rPr lang="ko-KR" altLang="en-US" sz="2000" spc="89" dirty="0" err="1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오디뮤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 팀은 프로젝트 시작 전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 </a:t>
            </a: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기획과 업무 분담을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팀원 간의 회의를 통해 체계적으로 조율하였습니다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진행 중에도 주기적인 회의와 활발한 소통을 통해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변동 사항이나 오류에 신속히 대응하며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체계적인 문제 해결 방식을 유지하고자 노력했습니다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특히 단순히 배운 내용을 적용하는 데 그치지 않고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,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실제 실무처럼 오류나 변수에 능동적으로 대응할 수 있는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개발 역량을 키우는 데 중점을 두었습니다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이번 프로젝트를 통해 협업의 중요성과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실무에 가까운 개발 경험을 통한 매우 뜻깊은 시간이었습니다</a:t>
            </a:r>
            <a:r>
              <a:rPr lang="en-US" altLang="ko-KR" sz="2000" spc="89" dirty="0">
                <a:latin typeface="HY견고딕" panose="02030600000101010101" pitchFamily="18" charset="-127"/>
                <a:ea typeface="HY견고딕" panose="02030600000101010101" pitchFamily="18" charset="-127"/>
                <a:cs typeface="Nanum Square Bold"/>
                <a:sym typeface="Nanum Square Bold"/>
              </a:rPr>
              <a:t>.</a:t>
            </a:r>
            <a:endParaRPr lang="ko-KR" altLang="en-US" sz="2000" spc="89" dirty="0">
              <a:latin typeface="HY견고딕" panose="02030600000101010101" pitchFamily="18" charset="-127"/>
              <a:ea typeface="HY견고딕" panose="02030600000101010101" pitchFamily="18" charset="-127"/>
              <a:cs typeface="Nanum Square Bold"/>
              <a:sym typeface="Nanum Square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40F307-C0EF-4EBD-97E6-303520D19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73211"/>
            <a:ext cx="2489767" cy="1270289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5FB801C3-9C8F-4D5C-BABC-16E8DDE8AD70}"/>
              </a:ext>
            </a:extLst>
          </p:cNvPr>
          <p:cNvSpPr txBox="1"/>
          <p:nvPr/>
        </p:nvSpPr>
        <p:spPr>
          <a:xfrm>
            <a:off x="1133919" y="5360582"/>
            <a:ext cx="6775127" cy="93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ko-KR" altLang="en-US" sz="5500" b="1" spc="213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 후기</a:t>
            </a:r>
            <a:endParaRPr lang="en-US" sz="5500" b="1" spc="213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4816939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B38BCEB-48DB-45EA-8F61-87DEA16B80B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D2A3CE-7AEB-4086-9481-B5E04131C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13" y="3009900"/>
            <a:ext cx="2489767" cy="1270289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1ADB15EE-F114-4ABC-B9B1-BADD8662B150}"/>
              </a:ext>
            </a:extLst>
          </p:cNvPr>
          <p:cNvSpPr txBox="1"/>
          <p:nvPr/>
        </p:nvSpPr>
        <p:spPr>
          <a:xfrm>
            <a:off x="5756432" y="4533900"/>
            <a:ext cx="6775127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3000" b="1" spc="213" dirty="0">
                <a:solidFill>
                  <a:srgbClr val="000000"/>
                </a:solidFill>
                <a:latin typeface=" Avenir Next Arabic Semi-Bold"/>
                <a:ea typeface=" Avenir Next Arabic Semi-Bold"/>
                <a:cs typeface=" Avenir Next Arabic Semi-Bold"/>
                <a:sym typeface=" Avenir Next Arabic Semi-Bold"/>
              </a:rPr>
              <a:t>Project Team </a:t>
            </a:r>
            <a:r>
              <a:rPr lang="en-US" sz="3000" b="1" spc="213" dirty="0" err="1">
                <a:solidFill>
                  <a:srgbClr val="000000"/>
                </a:solidFill>
                <a:latin typeface=" Avenir Next Arabic Semi-Bold"/>
                <a:ea typeface=" Avenir Next Arabic Semi-Bold"/>
                <a:cs typeface=" Avenir Next Arabic Semi-Bold"/>
                <a:sym typeface=" Avenir Next Arabic Semi-Bold"/>
              </a:rPr>
              <a:t>AudiMew</a:t>
            </a:r>
            <a:endParaRPr lang="en-US" sz="3000" b="1" spc="213" dirty="0">
              <a:solidFill>
                <a:srgbClr val="000000"/>
              </a:solidFill>
              <a:latin typeface=" Avenir Next Arabic Semi-Bold"/>
              <a:ea typeface=" Avenir Next Arabic Semi-Bold"/>
              <a:cs typeface=" Avenir Next Arabic Semi-Bold"/>
              <a:sym typeface=" Avenir Next Arabic Semi-Bold"/>
            </a:endParaRPr>
          </a:p>
          <a:p>
            <a:pPr algn="ctr">
              <a:lnSpc>
                <a:spcPts val="8539"/>
              </a:lnSpc>
            </a:pPr>
            <a:r>
              <a:rPr lang="en-US" altLang="ko-KR" sz="5500" b="1" spc="213" dirty="0">
                <a:solidFill>
                  <a:srgbClr val="000000"/>
                </a:solidFill>
                <a:latin typeface=" Avenir Next Arabic Semi-Bold"/>
                <a:ea typeface=" Avenir Next Arabic Semi-Bold"/>
                <a:cs typeface=" Avenir Next Arabic Semi-Bold"/>
                <a:sym typeface=" Avenir Next Arabic Semi-Bold"/>
              </a:rPr>
              <a:t>Thank you.</a:t>
            </a:r>
            <a:endParaRPr lang="en-US" sz="5500" b="1" spc="213" dirty="0">
              <a:solidFill>
                <a:srgbClr val="000000"/>
              </a:solidFill>
              <a:latin typeface=" Avenir Next Arabic Semi-Bold"/>
              <a:ea typeface=" Avenir Next Arabic Semi-Bold"/>
              <a:cs typeface=" Avenir Next Arabic Semi-Bold"/>
              <a:sym typeface=" Avenir Next Arabic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65218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58E61-6C12-40D1-A62E-8182E477AC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5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8F66C7-1D3C-4987-B95D-93DD08C30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95250"/>
            <a:ext cx="20193000" cy="100965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47EBFD-CD41-423F-A792-DA2D3102FEF7}"/>
              </a:ext>
            </a:extLst>
          </p:cNvPr>
          <p:cNvSpPr/>
          <p:nvPr/>
        </p:nvSpPr>
        <p:spPr>
          <a:xfrm>
            <a:off x="4724400" y="7304371"/>
            <a:ext cx="8839200" cy="810929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3CF7-DBFF-48C9-95B7-0988DC8E2BFA}"/>
              </a:ext>
            </a:extLst>
          </p:cNvPr>
          <p:cNvSpPr txBox="1"/>
          <p:nvPr/>
        </p:nvSpPr>
        <p:spPr>
          <a:xfrm>
            <a:off x="5378204" y="7502664"/>
            <a:ext cx="7531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음악과 공연의 새로운 패러다임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시작됩니다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."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FC9D1-247C-4330-A221-F8EAAC827B35}"/>
              </a:ext>
            </a:extLst>
          </p:cNvPr>
          <p:cNvSpPr/>
          <p:nvPr/>
        </p:nvSpPr>
        <p:spPr>
          <a:xfrm>
            <a:off x="4724400" y="1878906"/>
            <a:ext cx="8839200" cy="4993937"/>
          </a:xfrm>
          <a:prstGeom prst="round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A9EB-FB63-4B93-9973-438B0CBDAF01}"/>
              </a:ext>
            </a:extLst>
          </p:cNvPr>
          <p:cNvSpPr txBox="1"/>
          <p:nvPr/>
        </p:nvSpPr>
        <p:spPr>
          <a:xfrm>
            <a:off x="6492203" y="3070343"/>
            <a:ext cx="5303594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ko-KR" altLang="en-US" sz="8500" b="1" spc="139" dirty="0">
                <a:latin typeface="HY견고딕" panose="02030600000101010101" pitchFamily="18" charset="-127"/>
                <a:ea typeface="HY견고딕" panose="02030600000101010101" pitchFamily="18" charset="-127"/>
                <a:cs typeface=" Avenir Next Arabic Semi-Bold"/>
                <a:sym typeface=" Avenir Next Arabic Semi-Bold"/>
              </a:rPr>
              <a:t>프로젝트 기획 과정</a:t>
            </a:r>
            <a:endParaRPr lang="en-US" altLang="ko-KR" sz="8500" b="1" spc="139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/>
              <a:sym typeface=" Avenir Next Arabic Semi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D2CEC-03FD-49AB-99A1-92C014B9E0D5}"/>
              </a:ext>
            </a:extLst>
          </p:cNvPr>
          <p:cNvSpPr txBox="1"/>
          <p:nvPr/>
        </p:nvSpPr>
        <p:spPr>
          <a:xfrm>
            <a:off x="1524000" y="8763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AudiMew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  <a:cs typeface=" Avenir Next Arabic Semi-Bold" panose="020B0600000101010101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62827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6947</TotalTime>
  <Words>2730</Words>
  <Application>Microsoft Office PowerPoint</Application>
  <PresentationFormat>사용자 지정</PresentationFormat>
  <Paragraphs>572</Paragraphs>
  <Slides>88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5" baseType="lpstr">
      <vt:lpstr>HY견고딕</vt:lpstr>
      <vt:lpstr>Nanum Square Bold</vt:lpstr>
      <vt:lpstr>맑은 고딕</vt:lpstr>
      <vt:lpstr> Avenir Next Arabic Medium</vt:lpstr>
      <vt:lpstr> Avenir Next Arabic Semi-Bold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미니멀하고 깔끔한 디자인 스튜디오 프로필</dc:title>
  <dc:creator>Administrator</dc:creator>
  <cp:lastModifiedBy>Administrator</cp:lastModifiedBy>
  <cp:revision>484</cp:revision>
  <dcterms:created xsi:type="dcterms:W3CDTF">2006-08-16T00:00:00Z</dcterms:created>
  <dcterms:modified xsi:type="dcterms:W3CDTF">2025-04-30T06:29:41Z</dcterms:modified>
  <dc:identifier>DAGi6KhzPok</dc:identifier>
</cp:coreProperties>
</file>